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7" r:id="rId2"/>
    <p:sldId id="258" r:id="rId3"/>
    <p:sldId id="268" r:id="rId4"/>
    <p:sldId id="259" r:id="rId5"/>
    <p:sldId id="260" r:id="rId6"/>
    <p:sldId id="261" r:id="rId7"/>
    <p:sldId id="262" r:id="rId8"/>
    <p:sldId id="267" r:id="rId9"/>
    <p:sldId id="265" r:id="rId10"/>
    <p:sldId id="266" r:id="rId11"/>
    <p:sldId id="273" r:id="rId12"/>
    <p:sldId id="284" r:id="rId13"/>
    <p:sldId id="269" r:id="rId14"/>
    <p:sldId id="270" r:id="rId15"/>
    <p:sldId id="271" r:id="rId16"/>
    <p:sldId id="272" r:id="rId17"/>
    <p:sldId id="263" r:id="rId18"/>
    <p:sldId id="27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78" r:id="rId33"/>
    <p:sldId id="279" r:id="rId34"/>
    <p:sldId id="280" r:id="rId35"/>
    <p:sldId id="281" r:id="rId36"/>
    <p:sldId id="282" r:id="rId37"/>
    <p:sldId id="283"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30"/>
    <p:restoredTop sz="85350" autoAdjust="0"/>
  </p:normalViewPr>
  <p:slideViewPr>
    <p:cSldViewPr snapToObjects="1">
      <p:cViewPr varScale="1">
        <p:scale>
          <a:sx n="107" d="100"/>
          <a:sy n="107" d="100"/>
        </p:scale>
        <p:origin x="176" y="8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imes"/>
              </a:defRPr>
            </a:lvl1pPr>
          </a:lstStyle>
          <a:p>
            <a:fld id="{492FBBA6-54A3-0143-9CAF-1ACF4CFB9E0F}" type="datetimeFigureOut">
              <a:rPr lang="en-US" smtClean="0"/>
              <a:pPr/>
              <a:t>6/26/17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imes"/>
              </a:defRPr>
            </a:lvl1pPr>
          </a:lstStyle>
          <a:p>
            <a:fld id="{F61D9A38-90F8-9A43-AFD4-59749811D140}" type="slidenum">
              <a:rPr lang="en-US" smtClean="0"/>
              <a:pPr/>
              <a:t>‹#›</a:t>
            </a:fld>
            <a:endParaRPr lang="en-US" dirty="0"/>
          </a:p>
        </p:txBody>
      </p:sp>
    </p:spTree>
    <p:extLst>
      <p:ext uri="{BB962C8B-B14F-4D97-AF65-F5344CB8AC3E}">
        <p14:creationId xmlns:p14="http://schemas.microsoft.com/office/powerpoint/2010/main" val="3042907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Times"/>
        <a:ea typeface="+mn-ea"/>
        <a:cs typeface="+mn-cs"/>
      </a:defRPr>
    </a:lvl1pPr>
    <a:lvl2pPr marL="457200" algn="l" defTabSz="457200" rtl="0" eaLnBrk="1" latinLnBrk="0" hangingPunct="1">
      <a:defRPr sz="1200" kern="1200">
        <a:solidFill>
          <a:schemeClr val="tx1"/>
        </a:solidFill>
        <a:latin typeface="Times"/>
        <a:ea typeface="+mn-ea"/>
        <a:cs typeface="+mn-cs"/>
      </a:defRPr>
    </a:lvl2pPr>
    <a:lvl3pPr marL="914400" algn="l" defTabSz="457200" rtl="0" eaLnBrk="1" latinLnBrk="0" hangingPunct="1">
      <a:defRPr sz="1200" kern="1200">
        <a:solidFill>
          <a:schemeClr val="tx1"/>
        </a:solidFill>
        <a:latin typeface="Times"/>
        <a:ea typeface="+mn-ea"/>
        <a:cs typeface="+mn-cs"/>
      </a:defRPr>
    </a:lvl3pPr>
    <a:lvl4pPr marL="1371600" algn="l" defTabSz="457200" rtl="0" eaLnBrk="1" latinLnBrk="0" hangingPunct="1">
      <a:defRPr sz="1200" kern="1200">
        <a:solidFill>
          <a:schemeClr val="tx1"/>
        </a:solidFill>
        <a:latin typeface="Times"/>
        <a:ea typeface="+mn-ea"/>
        <a:cs typeface="+mn-cs"/>
      </a:defRPr>
    </a:lvl4pPr>
    <a:lvl5pPr marL="1828800" algn="l" defTabSz="457200" rtl="0" eaLnBrk="1" latinLnBrk="0" hangingPunct="1">
      <a:defRPr sz="1200" kern="1200">
        <a:solidFill>
          <a:schemeClr val="tx1"/>
        </a:solidFill>
        <a:latin typeface="Times"/>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DCAF15-11E6-4448-A93A-324FFD408D8C}" type="slidenum">
              <a:rPr lang="en-US"/>
              <a:pPr/>
              <a:t>2</a:t>
            </a:fld>
            <a:endParaRPr lang="en-US"/>
          </a:p>
        </p:txBody>
      </p:sp>
      <p:sp>
        <p:nvSpPr>
          <p:cNvPr id="358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8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a:t>Four arrows.</a:t>
            </a:r>
          </a:p>
          <a:p>
            <a:r>
              <a:rPr lang="en-US" dirty="0"/>
              <a:t>Well, this is something quite different if you graduated </a:t>
            </a:r>
            <a:r>
              <a:rPr lang="en-US" dirty="0" smtClean="0"/>
              <a:t>from University of Michigan.</a:t>
            </a:r>
            <a:endParaRPr lang="en-US" dirty="0"/>
          </a:p>
          <a:p>
            <a:r>
              <a:rPr lang="en-US" dirty="0"/>
              <a:t>Notice how you can see the arrows or see the M but not both at the same time. Our minds sort information in predictable ways. That sorting is often based on interest (what is important). If an interest is strong enough that will keep us from seeing things in other ways.</a:t>
            </a:r>
          </a:p>
        </p:txBody>
      </p:sp>
    </p:spTree>
    <p:extLst>
      <p:ext uri="{BB962C8B-B14F-4D97-AF65-F5344CB8AC3E}">
        <p14:creationId xmlns:p14="http://schemas.microsoft.com/office/powerpoint/2010/main" val="635723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BA57A89-FB91-3A46-9723-C2AE6E8BE076}" type="slidenum">
              <a:rPr lang="en-US" sz="1200">
                <a:latin typeface="Times"/>
              </a:rPr>
              <a:pPr/>
              <a:t>36</a:t>
            </a:fld>
            <a:endParaRPr lang="en-US" sz="1200" dirty="0">
              <a:latin typeface="Times"/>
            </a:endParaRPr>
          </a:p>
        </p:txBody>
      </p:sp>
      <p:sp>
        <p:nvSpPr>
          <p:cNvPr id="87043" name="Rectangle 2"/>
          <p:cNvSpPr>
            <a:spLocks noGrp="1" noRot="1" noChangeAspect="1" noChangeArrowheads="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608413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650C5D-4961-BD46-BF5D-45E8341B4D65}" type="slidenum">
              <a:rPr lang="en-US" sz="1200">
                <a:latin typeface="Times"/>
              </a:rPr>
              <a:pPr/>
              <a:t>37</a:t>
            </a:fld>
            <a:endParaRPr lang="en-US" sz="1200" dirty="0">
              <a:latin typeface="Times"/>
            </a:endParaRPr>
          </a:p>
        </p:txBody>
      </p:sp>
      <p:sp>
        <p:nvSpPr>
          <p:cNvPr id="89091" name="Rectangle 2"/>
          <p:cNvSpPr>
            <a:spLocks noGrp="1" noRot="1" noChangeAspect="1" noChangeArrowheads="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756898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A121A6-EB7E-324C-BB8C-6FD073AB6451}" type="slidenum">
              <a:rPr lang="en-US"/>
              <a:pPr/>
              <a:t>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How to improve our data gathering</a:t>
            </a:r>
          </a:p>
          <a:p>
            <a:r>
              <a:rPr lang="en-US" dirty="0"/>
              <a:t>	Could use sound</a:t>
            </a:r>
          </a:p>
          <a:p>
            <a:r>
              <a:rPr lang="en-US" dirty="0"/>
              <a:t>	Could use multiple points of view</a:t>
            </a:r>
          </a:p>
          <a:p>
            <a:r>
              <a:rPr lang="en-US" dirty="0"/>
              <a:t>	Could use motion or change over time</a:t>
            </a:r>
          </a:p>
          <a:p>
            <a:r>
              <a:rPr lang="en-US" dirty="0"/>
              <a:t>Or we could be more careful about the quality of the data provided</a:t>
            </a:r>
          </a:p>
        </p:txBody>
      </p:sp>
    </p:spTree>
    <p:extLst>
      <p:ext uri="{BB962C8B-B14F-4D97-AF65-F5344CB8AC3E}">
        <p14:creationId xmlns:p14="http://schemas.microsoft.com/office/powerpoint/2010/main" val="1369133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612DD5-57AB-B44D-A6F9-D9E615717EA5}" type="slidenum">
              <a:rPr lang="en-US" sz="1200">
                <a:latin typeface="Times"/>
              </a:rPr>
              <a:pPr eaLnBrk="1" hangingPunct="1"/>
              <a:t>14</a:t>
            </a:fld>
            <a:endParaRPr lang="en-US" sz="1200" dirty="0">
              <a:latin typeface="Times"/>
            </a:endParaRPr>
          </a:p>
        </p:txBody>
      </p:sp>
      <p:sp>
        <p:nvSpPr>
          <p:cNvPr id="2662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a:spcBef>
                <a:spcPct val="0"/>
              </a:spcBef>
            </a:pPr>
            <a:endParaRPr lang="en-US" dirty="0"/>
          </a:p>
        </p:txBody>
      </p:sp>
    </p:spTree>
    <p:extLst>
      <p:ext uri="{BB962C8B-B14F-4D97-AF65-F5344CB8AC3E}">
        <p14:creationId xmlns:p14="http://schemas.microsoft.com/office/powerpoint/2010/main" val="1826620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8981306-4DA5-B646-B7D1-790166269DC7}" type="slidenum">
              <a:rPr lang="en-US" sz="1200">
                <a:latin typeface="Times"/>
              </a:rPr>
              <a:pPr/>
              <a:t>18</a:t>
            </a:fld>
            <a:endParaRPr lang="en-US" sz="1200" dirty="0">
              <a:latin typeface="Times"/>
            </a:endParaRPr>
          </a:p>
        </p:txBody>
      </p:sp>
      <p:sp>
        <p:nvSpPr>
          <p:cNvPr id="70659" name="Rectangle 2"/>
          <p:cNvSpPr>
            <a:spLocks noGrp="1" noRot="1" noChangeAspect="1" noChangeArrowheads="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59961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3DB091F-6663-D545-AB04-A440F833E71E}" type="slidenum">
              <a:rPr lang="en-US" altLang="en-US" sz="1200">
                <a:latin typeface="Times" charset="0"/>
              </a:rPr>
              <a:pPr/>
              <a:t>28</a:t>
            </a:fld>
            <a:endParaRPr lang="en-US" altLang="en-US" sz="1200">
              <a:latin typeface="Times"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charset="0"/>
              <a:ea typeface="ＭＳ Ｐゴシック" charset="-128"/>
            </a:endParaRPr>
          </a:p>
        </p:txBody>
      </p:sp>
    </p:spTree>
    <p:extLst>
      <p:ext uri="{BB962C8B-B14F-4D97-AF65-F5344CB8AC3E}">
        <p14:creationId xmlns:p14="http://schemas.microsoft.com/office/powerpoint/2010/main" val="2041319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2CB988C-ABEE-6E42-B5B9-FCB336DBDBB7}" type="slidenum">
              <a:rPr lang="en-US" sz="1200">
                <a:latin typeface="Times"/>
              </a:rPr>
              <a:pPr/>
              <a:t>32</a:t>
            </a:fld>
            <a:endParaRPr lang="en-US" sz="1200" dirty="0">
              <a:latin typeface="Times"/>
            </a:endParaRPr>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131176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90C21E3-4D3E-1A4F-B122-041ED9E5CE85}" type="slidenum">
              <a:rPr lang="en-US" sz="1200">
                <a:latin typeface="Times"/>
              </a:rPr>
              <a:pPr/>
              <a:t>33</a:t>
            </a:fld>
            <a:endParaRPr lang="en-US" sz="1200" dirty="0">
              <a:latin typeface="Times"/>
            </a:endParaRPr>
          </a:p>
        </p:txBody>
      </p:sp>
      <p:sp>
        <p:nvSpPr>
          <p:cNvPr id="80899" name="Rectangle 2"/>
          <p:cNvSpPr>
            <a:spLocks noGrp="1" noRot="1" noChangeAspect="1" noChangeArrowheads="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653377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27C0E32-1CFD-3740-BDFD-F39D42BD7EAC}" type="slidenum">
              <a:rPr lang="en-US" sz="1200">
                <a:latin typeface="Times"/>
              </a:rPr>
              <a:pPr/>
              <a:t>34</a:t>
            </a:fld>
            <a:endParaRPr lang="en-US" sz="1200" dirty="0">
              <a:latin typeface="Times"/>
            </a:endParaRPr>
          </a:p>
        </p:txBody>
      </p:sp>
      <p:sp>
        <p:nvSpPr>
          <p:cNvPr id="82947" name="Rectangle 2"/>
          <p:cNvSpPr>
            <a:spLocks noGrp="1" noRot="1" noChangeAspect="1" noChangeArrowheads="1"/>
          </p:cNvSpPr>
          <p:nvPr>
            <p:ph type="sldImg"/>
          </p:nvPr>
        </p:nvSpPr>
        <p:spPr>
          <a:solidFill>
            <a:srgbClr val="FFFFFF"/>
          </a:solidFill>
          <a:ln/>
        </p:spPr>
      </p:sp>
      <p:sp>
        <p:nvSpPr>
          <p:cNvPr id="829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859484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83935CA-EAE4-5B41-AE0C-41F755066D8B}" type="slidenum">
              <a:rPr lang="en-US" sz="1200">
                <a:latin typeface="Times"/>
              </a:rPr>
              <a:pPr/>
              <a:t>35</a:t>
            </a:fld>
            <a:endParaRPr lang="en-US" sz="1200" dirty="0">
              <a:latin typeface="Times"/>
            </a:endParaRPr>
          </a:p>
        </p:txBody>
      </p:sp>
      <p:sp>
        <p:nvSpPr>
          <p:cNvPr id="84995" name="Rectangle 2"/>
          <p:cNvSpPr>
            <a:spLocks noGrp="1" noRot="1" noChangeAspect="1" noChangeArrowheads="1"/>
          </p:cNvSpPr>
          <p:nvPr>
            <p:ph type="sldImg"/>
          </p:nvPr>
        </p:nvSpPr>
        <p:spPr>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914544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8E9950-09E0-984C-8587-2EF84A3E49C5}" type="datetimeFigureOut">
              <a:rPr lang="en-US" smtClean="0"/>
              <a:t>6/26/17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24B7F-CEAC-C04C-91A2-3C07B815A59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8E9950-09E0-984C-8587-2EF84A3E49C5}" type="datetimeFigureOut">
              <a:rPr lang="en-US" smtClean="0"/>
              <a:t>6/26/17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24B7F-CEAC-C04C-91A2-3C07B815A59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8E9950-09E0-984C-8587-2EF84A3E49C5}" type="datetimeFigureOut">
              <a:rPr lang="en-US" smtClean="0"/>
              <a:t>6/26/17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24B7F-CEAC-C04C-91A2-3C07B815A59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8E9950-09E0-984C-8587-2EF84A3E49C5}" type="datetimeFigureOut">
              <a:rPr lang="en-US" smtClean="0"/>
              <a:t>6/26/17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24B7F-CEAC-C04C-91A2-3C07B815A59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8E9950-09E0-984C-8587-2EF84A3E49C5}" type="datetimeFigureOut">
              <a:rPr lang="en-US" smtClean="0"/>
              <a:t>6/26/17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24B7F-CEAC-C04C-91A2-3C07B815A59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8E9950-09E0-984C-8587-2EF84A3E49C5}" type="datetimeFigureOut">
              <a:rPr lang="en-US" smtClean="0"/>
              <a:t>6/26/17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24B7F-CEAC-C04C-91A2-3C07B815A59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8E9950-09E0-984C-8587-2EF84A3E49C5}" type="datetimeFigureOut">
              <a:rPr lang="en-US" smtClean="0"/>
              <a:t>6/26/17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824B7F-CEAC-C04C-91A2-3C07B815A59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8E9950-09E0-984C-8587-2EF84A3E49C5}" type="datetimeFigureOut">
              <a:rPr lang="en-US" smtClean="0"/>
              <a:t>6/26/17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824B7F-CEAC-C04C-91A2-3C07B815A59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8E9950-09E0-984C-8587-2EF84A3E49C5}" type="datetimeFigureOut">
              <a:rPr lang="en-US" smtClean="0"/>
              <a:t>6/26/17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824B7F-CEAC-C04C-91A2-3C07B815A59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8E9950-09E0-984C-8587-2EF84A3E49C5}" type="datetimeFigureOut">
              <a:rPr lang="en-US" smtClean="0"/>
              <a:t>6/26/17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24B7F-CEAC-C04C-91A2-3C07B815A59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8E9950-09E0-984C-8587-2EF84A3E49C5}" type="datetimeFigureOut">
              <a:rPr lang="en-US" smtClean="0"/>
              <a:t>6/26/17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24B7F-CEAC-C04C-91A2-3C07B815A59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fld id="{048E9950-09E0-984C-8587-2EF84A3E49C5}" type="datetimeFigureOut">
              <a:rPr lang="en-US" smtClean="0"/>
              <a:pPr/>
              <a:t>6/26/17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fld id="{1D824B7F-CEAC-C04C-91A2-3C07B815A59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Times"/>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ime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Time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Time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Time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Time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Microsoft_Word_97_-_2004_Document1.doc"/><Relationship Id="rId5" Type="http://schemas.openxmlformats.org/officeDocument/2006/relationships/image" Target="../media/image6.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685800" y="2286000"/>
            <a:ext cx="7772400" cy="1143000"/>
          </a:xfrm>
        </p:spPr>
        <p:txBody>
          <a:bodyPr>
            <a:normAutofit fontScale="90000"/>
          </a:bodyPr>
          <a:lstStyle/>
          <a:p>
            <a:r>
              <a:rPr lang="en-US" dirty="0" smtClean="0"/>
              <a:t>Ed 555</a:t>
            </a:r>
            <a:br>
              <a:rPr lang="en-US" dirty="0" smtClean="0"/>
            </a:br>
            <a:r>
              <a:rPr lang="en-US" dirty="0" smtClean="0"/>
              <a:t>Teacher </a:t>
            </a:r>
            <a:r>
              <a:rPr lang="en-US" dirty="0"/>
              <a:t>A</a:t>
            </a:r>
            <a:r>
              <a:rPr lang="en-US" dirty="0" smtClean="0"/>
              <a:t>s Researcher</a:t>
            </a:r>
            <a:endParaRPr lang="en-US" dirty="0"/>
          </a:p>
        </p:txBody>
      </p:sp>
      <p:sp>
        <p:nvSpPr>
          <p:cNvPr id="54275" name="Rectangle 3"/>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846138" y="1548804"/>
            <a:ext cx="2208212" cy="366712"/>
          </a:xfrm>
          <a:prstGeom prst="rect">
            <a:avLst/>
          </a:prstGeom>
          <a:noFill/>
          <a:ln w="9525">
            <a:noFill/>
            <a:miter lim="800000"/>
            <a:headEnd/>
            <a:tailEnd/>
          </a:ln>
          <a:effectLst/>
        </p:spPr>
        <p:txBody>
          <a:bodyPr wrap="none">
            <a:prstTxWarp prst="textNoShape">
              <a:avLst/>
            </a:prstTxWarp>
            <a:spAutoFit/>
          </a:bodyPr>
          <a:lstStyle/>
          <a:p>
            <a:r>
              <a:rPr lang="en-US" sz="1800" dirty="0">
                <a:latin typeface="Times"/>
              </a:rPr>
              <a:t>Generalizable results?</a:t>
            </a:r>
          </a:p>
        </p:txBody>
      </p:sp>
      <p:sp>
        <p:nvSpPr>
          <p:cNvPr id="13315" name="Text Box 3"/>
          <p:cNvSpPr txBox="1">
            <a:spLocks noChangeArrowheads="1"/>
          </p:cNvSpPr>
          <p:nvPr/>
        </p:nvSpPr>
        <p:spPr bwMode="auto">
          <a:xfrm>
            <a:off x="846138" y="2202258"/>
            <a:ext cx="2749550" cy="366713"/>
          </a:xfrm>
          <a:prstGeom prst="rect">
            <a:avLst/>
          </a:prstGeom>
          <a:noFill/>
          <a:ln w="9525">
            <a:noFill/>
            <a:miter lim="800000"/>
            <a:headEnd/>
            <a:tailEnd/>
          </a:ln>
          <a:effectLst/>
        </p:spPr>
        <p:txBody>
          <a:bodyPr wrap="none">
            <a:prstTxWarp prst="textNoShape">
              <a:avLst/>
            </a:prstTxWarp>
            <a:spAutoFit/>
          </a:bodyPr>
          <a:lstStyle/>
          <a:p>
            <a:r>
              <a:rPr lang="en-US" sz="1800" dirty="0">
                <a:latin typeface="Times"/>
              </a:rPr>
              <a:t>Studying current situations?</a:t>
            </a:r>
          </a:p>
        </p:txBody>
      </p:sp>
      <p:sp>
        <p:nvSpPr>
          <p:cNvPr id="13316" name="Text Box 4"/>
          <p:cNvSpPr txBox="1">
            <a:spLocks noChangeArrowheads="1"/>
          </p:cNvSpPr>
          <p:nvPr/>
        </p:nvSpPr>
        <p:spPr bwMode="auto">
          <a:xfrm>
            <a:off x="846138" y="2855713"/>
            <a:ext cx="4672012" cy="366712"/>
          </a:xfrm>
          <a:prstGeom prst="rect">
            <a:avLst/>
          </a:prstGeom>
          <a:noFill/>
          <a:ln w="9525">
            <a:noFill/>
            <a:miter lim="800000"/>
            <a:headEnd/>
            <a:tailEnd/>
          </a:ln>
          <a:effectLst/>
        </p:spPr>
        <p:txBody>
          <a:bodyPr wrap="none">
            <a:prstTxWarp prst="textNoShape">
              <a:avLst/>
            </a:prstTxWarp>
            <a:spAutoFit/>
          </a:bodyPr>
          <a:lstStyle/>
          <a:p>
            <a:r>
              <a:rPr lang="en-US" sz="1800" dirty="0">
                <a:latin typeface="Times"/>
              </a:rPr>
              <a:t>Does a theoretical construct exist for your study?</a:t>
            </a:r>
          </a:p>
        </p:txBody>
      </p:sp>
      <p:sp>
        <p:nvSpPr>
          <p:cNvPr id="13317" name="Text Box 5"/>
          <p:cNvSpPr txBox="1">
            <a:spLocks noChangeArrowheads="1"/>
          </p:cNvSpPr>
          <p:nvPr/>
        </p:nvSpPr>
        <p:spPr bwMode="auto">
          <a:xfrm>
            <a:off x="846138" y="3509167"/>
            <a:ext cx="3143250" cy="366712"/>
          </a:xfrm>
          <a:prstGeom prst="rect">
            <a:avLst/>
          </a:prstGeom>
          <a:noFill/>
          <a:ln w="9525">
            <a:noFill/>
            <a:miter lim="800000"/>
            <a:headEnd/>
            <a:tailEnd/>
          </a:ln>
          <a:effectLst/>
        </p:spPr>
        <p:txBody>
          <a:bodyPr wrap="none">
            <a:prstTxWarp prst="textNoShape">
              <a:avLst/>
            </a:prstTxWarp>
            <a:spAutoFit/>
          </a:bodyPr>
          <a:lstStyle/>
          <a:p>
            <a:r>
              <a:rPr lang="en-US" sz="1800" dirty="0">
                <a:latin typeface="Times"/>
              </a:rPr>
              <a:t>Finding statistical relationships?</a:t>
            </a:r>
          </a:p>
        </p:txBody>
      </p:sp>
      <p:sp>
        <p:nvSpPr>
          <p:cNvPr id="13318" name="Text Box 6"/>
          <p:cNvSpPr txBox="1">
            <a:spLocks noChangeArrowheads="1"/>
          </p:cNvSpPr>
          <p:nvPr/>
        </p:nvSpPr>
        <p:spPr bwMode="auto">
          <a:xfrm>
            <a:off x="846138" y="4162621"/>
            <a:ext cx="2159000" cy="366713"/>
          </a:xfrm>
          <a:prstGeom prst="rect">
            <a:avLst/>
          </a:prstGeom>
          <a:noFill/>
          <a:ln w="9525">
            <a:noFill/>
            <a:miter lim="800000"/>
            <a:headEnd/>
            <a:tailEnd/>
          </a:ln>
          <a:effectLst/>
        </p:spPr>
        <p:txBody>
          <a:bodyPr wrap="none">
            <a:prstTxWarp prst="textNoShape">
              <a:avLst/>
            </a:prstTxWarp>
            <a:spAutoFit/>
          </a:bodyPr>
          <a:lstStyle/>
          <a:p>
            <a:r>
              <a:rPr lang="en-US" sz="1800" dirty="0">
                <a:latin typeface="Times"/>
              </a:rPr>
              <a:t>Testing propositions?</a:t>
            </a:r>
          </a:p>
        </p:txBody>
      </p:sp>
      <p:sp>
        <p:nvSpPr>
          <p:cNvPr id="13319" name="Text Box 7"/>
          <p:cNvSpPr txBox="1">
            <a:spLocks noChangeArrowheads="1"/>
          </p:cNvSpPr>
          <p:nvPr/>
        </p:nvSpPr>
        <p:spPr bwMode="auto">
          <a:xfrm>
            <a:off x="846138" y="4816076"/>
            <a:ext cx="3058462" cy="369332"/>
          </a:xfrm>
          <a:prstGeom prst="rect">
            <a:avLst/>
          </a:prstGeom>
          <a:noFill/>
          <a:ln w="9525">
            <a:noFill/>
            <a:miter lim="800000"/>
            <a:headEnd/>
            <a:tailEnd/>
          </a:ln>
          <a:effectLst/>
        </p:spPr>
        <p:txBody>
          <a:bodyPr wrap="none">
            <a:prstTxWarp prst="textNoShape">
              <a:avLst/>
            </a:prstTxWarp>
            <a:spAutoFit/>
          </a:bodyPr>
          <a:lstStyle/>
          <a:p>
            <a:r>
              <a:rPr lang="en-US" sz="1800" dirty="0">
                <a:latin typeface="Times"/>
              </a:rPr>
              <a:t>Cause </a:t>
            </a:r>
            <a:r>
              <a:rPr lang="en-US" sz="1800" dirty="0" smtClean="0">
                <a:latin typeface="Times"/>
              </a:rPr>
              <a:t>and </a:t>
            </a:r>
            <a:r>
              <a:rPr lang="en-US" sz="1800" dirty="0">
                <a:latin typeface="Times"/>
              </a:rPr>
              <a:t>effect relationships?</a:t>
            </a:r>
          </a:p>
        </p:txBody>
      </p:sp>
      <p:sp>
        <p:nvSpPr>
          <p:cNvPr id="13320" name="Text Box 8"/>
          <p:cNvSpPr txBox="1">
            <a:spLocks noChangeArrowheads="1"/>
          </p:cNvSpPr>
          <p:nvPr/>
        </p:nvSpPr>
        <p:spPr bwMode="auto">
          <a:xfrm>
            <a:off x="206375" y="1885949"/>
            <a:ext cx="977900" cy="366713"/>
          </a:xfrm>
          <a:prstGeom prst="rect">
            <a:avLst/>
          </a:prstGeom>
          <a:noFill/>
          <a:ln w="9525">
            <a:noFill/>
            <a:miter lim="800000"/>
            <a:headEnd/>
            <a:tailEnd/>
          </a:ln>
          <a:effectLst/>
        </p:spPr>
        <p:txBody>
          <a:bodyPr wrap="none">
            <a:prstTxWarp prst="textNoShape">
              <a:avLst/>
            </a:prstTxWarp>
            <a:spAutoFit/>
          </a:bodyPr>
          <a:lstStyle/>
          <a:p>
            <a:r>
              <a:rPr lang="en-US" sz="1800" i="1" dirty="0">
                <a:latin typeface="Times"/>
              </a:rPr>
              <a:t>If Yes…</a:t>
            </a:r>
          </a:p>
        </p:txBody>
      </p:sp>
      <p:sp>
        <p:nvSpPr>
          <p:cNvPr id="13321" name="Text Box 9"/>
          <p:cNvSpPr txBox="1">
            <a:spLocks noChangeArrowheads="1"/>
          </p:cNvSpPr>
          <p:nvPr/>
        </p:nvSpPr>
        <p:spPr bwMode="auto">
          <a:xfrm>
            <a:off x="5665788" y="896937"/>
            <a:ext cx="2057400" cy="366713"/>
          </a:xfrm>
          <a:prstGeom prst="rect">
            <a:avLst/>
          </a:prstGeom>
          <a:noFill/>
          <a:ln w="9525">
            <a:noFill/>
            <a:miter lim="800000"/>
            <a:headEnd/>
            <a:tailEnd/>
          </a:ln>
          <a:effectLst/>
        </p:spPr>
        <p:txBody>
          <a:bodyPr wrap="none">
            <a:prstTxWarp prst="textNoShape">
              <a:avLst/>
            </a:prstTxWarp>
            <a:spAutoFit/>
          </a:bodyPr>
          <a:lstStyle/>
          <a:p>
            <a:r>
              <a:rPr lang="en-US" sz="1800" i="1" dirty="0">
                <a:latin typeface="Times"/>
              </a:rPr>
              <a:t>If No, you will do…</a:t>
            </a:r>
          </a:p>
        </p:txBody>
      </p:sp>
      <p:sp>
        <p:nvSpPr>
          <p:cNvPr id="13322" name="Line 10"/>
          <p:cNvSpPr>
            <a:spLocks noChangeShapeType="1"/>
          </p:cNvSpPr>
          <p:nvPr/>
        </p:nvSpPr>
        <p:spPr bwMode="auto">
          <a:xfrm>
            <a:off x="531813" y="2252662"/>
            <a:ext cx="0" cy="4148138"/>
          </a:xfrm>
          <a:prstGeom prst="line">
            <a:avLst/>
          </a:prstGeom>
          <a:noFill/>
          <a:ln w="22225">
            <a:solidFill>
              <a:schemeClr val="tx1"/>
            </a:solidFill>
            <a:round/>
            <a:headEnd/>
            <a:tailEnd type="stealth" w="med" len="med"/>
          </a:ln>
          <a:effectLst/>
        </p:spPr>
        <p:txBody>
          <a:bodyPr wrap="none" anchor="ctr">
            <a:prstTxWarp prst="textNoShape">
              <a:avLst/>
            </a:prstTxWarp>
          </a:bodyPr>
          <a:lstStyle/>
          <a:p>
            <a:endParaRPr lang="en-US" dirty="0">
              <a:latin typeface="Times"/>
            </a:endParaRPr>
          </a:p>
        </p:txBody>
      </p:sp>
      <p:sp>
        <p:nvSpPr>
          <p:cNvPr id="13323" name="Text Box 11"/>
          <p:cNvSpPr txBox="1">
            <a:spLocks noChangeArrowheads="1"/>
          </p:cNvSpPr>
          <p:nvPr/>
        </p:nvSpPr>
        <p:spPr bwMode="auto">
          <a:xfrm>
            <a:off x="5665788" y="1549043"/>
            <a:ext cx="1729347" cy="369332"/>
          </a:xfrm>
          <a:prstGeom prst="rect">
            <a:avLst/>
          </a:prstGeom>
          <a:noFill/>
          <a:ln w="9525">
            <a:noFill/>
            <a:miter lim="800000"/>
            <a:headEnd/>
            <a:tailEnd/>
          </a:ln>
          <a:effectLst/>
        </p:spPr>
        <p:txBody>
          <a:bodyPr wrap="none">
            <a:prstTxWarp prst="textNoShape">
              <a:avLst/>
            </a:prstTxWarp>
            <a:spAutoFit/>
          </a:bodyPr>
          <a:lstStyle/>
          <a:p>
            <a:r>
              <a:rPr lang="en-US" sz="1800" dirty="0">
                <a:latin typeface="Times"/>
              </a:rPr>
              <a:t>Action Research</a:t>
            </a:r>
          </a:p>
        </p:txBody>
      </p:sp>
      <p:sp>
        <p:nvSpPr>
          <p:cNvPr id="13324" name="Text Box 12"/>
          <p:cNvSpPr txBox="1">
            <a:spLocks noChangeArrowheads="1"/>
          </p:cNvSpPr>
          <p:nvPr/>
        </p:nvSpPr>
        <p:spPr bwMode="auto">
          <a:xfrm>
            <a:off x="5665788" y="2203768"/>
            <a:ext cx="1981200" cy="366713"/>
          </a:xfrm>
          <a:prstGeom prst="rect">
            <a:avLst/>
          </a:prstGeom>
          <a:noFill/>
          <a:ln w="9525">
            <a:noFill/>
            <a:miter lim="800000"/>
            <a:headEnd/>
            <a:tailEnd/>
          </a:ln>
          <a:effectLst/>
        </p:spPr>
        <p:txBody>
          <a:bodyPr wrap="none">
            <a:prstTxWarp prst="textNoShape">
              <a:avLst/>
            </a:prstTxWarp>
            <a:spAutoFit/>
          </a:bodyPr>
          <a:lstStyle/>
          <a:p>
            <a:r>
              <a:rPr lang="en-US" sz="1800" dirty="0">
                <a:latin typeface="Times"/>
              </a:rPr>
              <a:t>Historical Research</a:t>
            </a:r>
          </a:p>
        </p:txBody>
      </p:sp>
      <p:sp>
        <p:nvSpPr>
          <p:cNvPr id="13325" name="Text Box 13"/>
          <p:cNvSpPr txBox="1">
            <a:spLocks noChangeArrowheads="1"/>
          </p:cNvSpPr>
          <p:nvPr/>
        </p:nvSpPr>
        <p:spPr bwMode="auto">
          <a:xfrm>
            <a:off x="5665788" y="2855874"/>
            <a:ext cx="2736647" cy="369332"/>
          </a:xfrm>
          <a:prstGeom prst="rect">
            <a:avLst/>
          </a:prstGeom>
          <a:noFill/>
          <a:ln w="9525">
            <a:noFill/>
            <a:miter lim="800000"/>
            <a:headEnd/>
            <a:tailEnd/>
          </a:ln>
          <a:effectLst/>
        </p:spPr>
        <p:txBody>
          <a:bodyPr wrap="none">
            <a:prstTxWarp prst="textNoShape">
              <a:avLst/>
            </a:prstTxWarp>
            <a:spAutoFit/>
          </a:bodyPr>
          <a:lstStyle/>
          <a:p>
            <a:r>
              <a:rPr lang="en-US" sz="1800" dirty="0">
                <a:latin typeface="Times"/>
              </a:rPr>
              <a:t>Grounded Theory Research</a:t>
            </a:r>
          </a:p>
        </p:txBody>
      </p:sp>
      <p:sp>
        <p:nvSpPr>
          <p:cNvPr id="13326" name="Text Box 14"/>
          <p:cNvSpPr txBox="1">
            <a:spLocks noChangeArrowheads="1"/>
          </p:cNvSpPr>
          <p:nvPr/>
        </p:nvSpPr>
        <p:spPr bwMode="auto">
          <a:xfrm>
            <a:off x="5665788" y="3510599"/>
            <a:ext cx="3147015" cy="369332"/>
          </a:xfrm>
          <a:prstGeom prst="rect">
            <a:avLst/>
          </a:prstGeom>
          <a:noFill/>
          <a:ln w="9525">
            <a:noFill/>
            <a:miter lim="800000"/>
            <a:headEnd/>
            <a:tailEnd/>
          </a:ln>
          <a:effectLst/>
        </p:spPr>
        <p:txBody>
          <a:bodyPr wrap="none">
            <a:prstTxWarp prst="textNoShape">
              <a:avLst/>
            </a:prstTxWarp>
            <a:spAutoFit/>
          </a:bodyPr>
          <a:lstStyle/>
          <a:p>
            <a:r>
              <a:rPr lang="en-US" dirty="0" smtClean="0">
                <a:latin typeface="Times"/>
              </a:rPr>
              <a:t>A Form of Q</a:t>
            </a:r>
            <a:r>
              <a:rPr lang="en-US" sz="1800" dirty="0" smtClean="0">
                <a:latin typeface="Times"/>
              </a:rPr>
              <a:t>ualitative Research</a:t>
            </a:r>
            <a:endParaRPr lang="en-US" sz="1800" dirty="0">
              <a:latin typeface="Times"/>
            </a:endParaRPr>
          </a:p>
        </p:txBody>
      </p:sp>
      <p:sp>
        <p:nvSpPr>
          <p:cNvPr id="13327" name="Text Box 15"/>
          <p:cNvSpPr txBox="1">
            <a:spLocks noChangeArrowheads="1"/>
          </p:cNvSpPr>
          <p:nvPr/>
        </p:nvSpPr>
        <p:spPr bwMode="auto">
          <a:xfrm>
            <a:off x="5665788" y="4162704"/>
            <a:ext cx="2132012" cy="366712"/>
          </a:xfrm>
          <a:prstGeom prst="rect">
            <a:avLst/>
          </a:prstGeom>
          <a:noFill/>
          <a:ln w="9525">
            <a:noFill/>
            <a:miter lim="800000"/>
            <a:headEnd/>
            <a:tailEnd/>
          </a:ln>
          <a:effectLst/>
        </p:spPr>
        <p:txBody>
          <a:bodyPr wrap="none">
            <a:prstTxWarp prst="textNoShape">
              <a:avLst/>
            </a:prstTxWarp>
            <a:spAutoFit/>
          </a:bodyPr>
          <a:lstStyle/>
          <a:p>
            <a:r>
              <a:rPr lang="en-US" sz="1800" dirty="0">
                <a:latin typeface="Times"/>
              </a:rPr>
              <a:t>Descriptive Research</a:t>
            </a:r>
          </a:p>
        </p:txBody>
      </p:sp>
      <p:sp>
        <p:nvSpPr>
          <p:cNvPr id="13328" name="Text Box 16"/>
          <p:cNvSpPr txBox="1">
            <a:spLocks noChangeArrowheads="1"/>
          </p:cNvSpPr>
          <p:nvPr/>
        </p:nvSpPr>
        <p:spPr bwMode="auto">
          <a:xfrm>
            <a:off x="5665788" y="4814809"/>
            <a:ext cx="2286000" cy="366712"/>
          </a:xfrm>
          <a:prstGeom prst="rect">
            <a:avLst/>
          </a:prstGeom>
          <a:noFill/>
          <a:ln w="9525">
            <a:noFill/>
            <a:miter lim="800000"/>
            <a:headEnd/>
            <a:tailEnd/>
          </a:ln>
          <a:effectLst/>
        </p:spPr>
        <p:txBody>
          <a:bodyPr wrap="none">
            <a:prstTxWarp prst="textNoShape">
              <a:avLst/>
            </a:prstTxWarp>
            <a:spAutoFit/>
          </a:bodyPr>
          <a:lstStyle/>
          <a:p>
            <a:r>
              <a:rPr lang="en-US" sz="1800" dirty="0">
                <a:latin typeface="Times"/>
              </a:rPr>
              <a:t>Correlational Research</a:t>
            </a:r>
          </a:p>
        </p:txBody>
      </p:sp>
      <p:sp>
        <p:nvSpPr>
          <p:cNvPr id="13329" name="Text Box 17"/>
          <p:cNvSpPr txBox="1">
            <a:spLocks noChangeArrowheads="1"/>
          </p:cNvSpPr>
          <p:nvPr/>
        </p:nvSpPr>
        <p:spPr bwMode="auto">
          <a:xfrm>
            <a:off x="846138" y="5469531"/>
            <a:ext cx="4945062" cy="366712"/>
          </a:xfrm>
          <a:prstGeom prst="rect">
            <a:avLst/>
          </a:prstGeom>
          <a:noFill/>
          <a:ln w="9525">
            <a:noFill/>
            <a:miter lim="800000"/>
            <a:headEnd/>
            <a:tailEnd/>
          </a:ln>
          <a:effectLst/>
        </p:spPr>
        <p:txBody>
          <a:bodyPr wrap="square">
            <a:prstTxWarp prst="textNoShape">
              <a:avLst/>
            </a:prstTxWarp>
            <a:spAutoFit/>
          </a:bodyPr>
          <a:lstStyle/>
          <a:p>
            <a:r>
              <a:rPr lang="en-US" sz="1800" dirty="0">
                <a:latin typeface="Times"/>
              </a:rPr>
              <a:t>Can you manipulate the independent variable?</a:t>
            </a:r>
          </a:p>
        </p:txBody>
      </p:sp>
      <p:sp>
        <p:nvSpPr>
          <p:cNvPr id="13330" name="Text Box 18"/>
          <p:cNvSpPr txBox="1">
            <a:spLocks noChangeArrowheads="1"/>
          </p:cNvSpPr>
          <p:nvPr/>
        </p:nvSpPr>
        <p:spPr bwMode="auto">
          <a:xfrm>
            <a:off x="5672138" y="5466911"/>
            <a:ext cx="3311966" cy="369332"/>
          </a:xfrm>
          <a:prstGeom prst="rect">
            <a:avLst/>
          </a:prstGeom>
          <a:noFill/>
          <a:ln w="9525">
            <a:noFill/>
            <a:miter lim="800000"/>
            <a:headEnd/>
            <a:tailEnd/>
          </a:ln>
          <a:effectLst/>
        </p:spPr>
        <p:txBody>
          <a:bodyPr wrap="square">
            <a:prstTxWarp prst="textNoShape">
              <a:avLst/>
            </a:prstTxWarp>
            <a:spAutoFit/>
          </a:bodyPr>
          <a:lstStyle/>
          <a:p>
            <a:r>
              <a:rPr lang="en-US" sz="1800" dirty="0">
                <a:latin typeface="Times"/>
              </a:rPr>
              <a:t>Causal Comparative Research</a:t>
            </a:r>
          </a:p>
        </p:txBody>
      </p:sp>
      <p:sp>
        <p:nvSpPr>
          <p:cNvPr id="13331" name="Text Box 19"/>
          <p:cNvSpPr txBox="1">
            <a:spLocks noChangeArrowheads="1"/>
          </p:cNvSpPr>
          <p:nvPr/>
        </p:nvSpPr>
        <p:spPr bwMode="auto">
          <a:xfrm>
            <a:off x="862013" y="6122987"/>
            <a:ext cx="2309812" cy="366713"/>
          </a:xfrm>
          <a:prstGeom prst="rect">
            <a:avLst/>
          </a:prstGeom>
          <a:noFill/>
          <a:ln w="9525">
            <a:noFill/>
            <a:miter lim="800000"/>
            <a:headEnd/>
            <a:tailEnd/>
          </a:ln>
          <a:effectLst/>
        </p:spPr>
        <p:txBody>
          <a:bodyPr wrap="none">
            <a:prstTxWarp prst="textNoShape">
              <a:avLst/>
            </a:prstTxWarp>
            <a:spAutoFit/>
          </a:bodyPr>
          <a:lstStyle/>
          <a:p>
            <a:r>
              <a:rPr lang="en-US" sz="1800" dirty="0">
                <a:latin typeface="Times"/>
              </a:rPr>
              <a:t>Experimental Research</a:t>
            </a:r>
          </a:p>
        </p:txBody>
      </p:sp>
      <p:sp>
        <p:nvSpPr>
          <p:cNvPr id="13332" name="Text Box 20"/>
          <p:cNvSpPr txBox="1">
            <a:spLocks noChangeArrowheads="1"/>
          </p:cNvSpPr>
          <p:nvPr/>
        </p:nvSpPr>
        <p:spPr bwMode="auto">
          <a:xfrm>
            <a:off x="903288" y="892730"/>
            <a:ext cx="5197475"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latin typeface="Times"/>
              </a:rPr>
              <a:t>Are you interested in…</a:t>
            </a:r>
          </a:p>
        </p:txBody>
      </p:sp>
      <p:sp>
        <p:nvSpPr>
          <p:cNvPr id="2" name="Title 1"/>
          <p:cNvSpPr>
            <a:spLocks noGrp="1"/>
          </p:cNvSpPr>
          <p:nvPr>
            <p:ph type="title"/>
          </p:nvPr>
        </p:nvSpPr>
        <p:spPr>
          <a:xfrm>
            <a:off x="457200" y="-152400"/>
            <a:ext cx="8229600" cy="1143000"/>
          </a:xfrm>
        </p:spPr>
        <p:txBody>
          <a:bodyPr>
            <a:normAutofit/>
          </a:bodyPr>
          <a:lstStyle/>
          <a:p>
            <a:r>
              <a:rPr lang="en-US" sz="3600" dirty="0" smtClean="0"/>
              <a:t>Research Approaches</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3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3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3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3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3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33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33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33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33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3326"/>
                                        </p:tgtEl>
                                        <p:attrNameLst>
                                          <p:attrName>fillcolor</p:attrName>
                                        </p:attrNameLst>
                                      </p:cBhvr>
                                      <p:to>
                                        <a:schemeClr val="accent2"/>
                                      </p:to>
                                    </p:animClr>
                                    <p:set>
                                      <p:cBhvr>
                                        <p:cTn id="47" dur="2000" fill="hold"/>
                                        <p:tgtEl>
                                          <p:spTgt spid="13326"/>
                                        </p:tgtEl>
                                        <p:attrNameLst>
                                          <p:attrName>fill.type</p:attrName>
                                        </p:attrNameLst>
                                      </p:cBhvr>
                                      <p:to>
                                        <p:strVal val="solid"/>
                                      </p:to>
                                    </p:set>
                                    <p:set>
                                      <p:cBhvr>
                                        <p:cTn id="48" dur="2000" fill="hold"/>
                                        <p:tgtEl>
                                          <p:spTgt spid="133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utoUpdateAnimBg="0"/>
      <p:bldP spid="13318" grpId="0" autoUpdateAnimBg="0"/>
      <p:bldP spid="13319" grpId="0" autoUpdateAnimBg="0"/>
      <p:bldP spid="13325" grpId="0" autoUpdateAnimBg="0"/>
      <p:bldP spid="13326" grpId="0" autoUpdateAnimBg="0"/>
      <p:bldP spid="13327" grpId="0" autoUpdateAnimBg="0"/>
      <p:bldP spid="13328" grpId="0" autoUpdateAnimBg="0"/>
      <p:bldP spid="13329" grpId="0" autoUpdateAnimBg="0"/>
      <p:bldP spid="13330" grpId="0" autoUpdateAnimBg="0"/>
      <p:bldP spid="1333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Forms of Qualitative Research</a:t>
            </a:r>
            <a:br>
              <a:rPr lang="en-US" dirty="0" smtClean="0"/>
            </a:br>
            <a:r>
              <a:rPr lang="en-US" sz="2700" dirty="0" smtClean="0">
                <a:solidFill>
                  <a:schemeClr val="bg1">
                    <a:lumMod val="50000"/>
                  </a:schemeClr>
                </a:solidFill>
              </a:rPr>
              <a:t>in this class</a:t>
            </a:r>
            <a:endParaRPr lang="en-US" sz="2700" dirty="0">
              <a:solidFill>
                <a:schemeClr val="bg1">
                  <a:lumMod val="50000"/>
                </a:schemeClr>
              </a:solidFill>
            </a:endParaRPr>
          </a:p>
        </p:txBody>
      </p:sp>
      <p:sp>
        <p:nvSpPr>
          <p:cNvPr id="3" name="Content Placeholder 2"/>
          <p:cNvSpPr>
            <a:spLocks noGrp="1"/>
          </p:cNvSpPr>
          <p:nvPr>
            <p:ph idx="1"/>
          </p:nvPr>
        </p:nvSpPr>
        <p:spPr>
          <a:xfrm>
            <a:off x="457200" y="1905000"/>
            <a:ext cx="8534400" cy="4525963"/>
          </a:xfrm>
        </p:spPr>
        <p:txBody>
          <a:bodyPr/>
          <a:lstStyle/>
          <a:p>
            <a:pPr>
              <a:spcBef>
                <a:spcPts val="1968"/>
              </a:spcBef>
            </a:pPr>
            <a:r>
              <a:rPr lang="en-US" dirty="0" smtClean="0"/>
              <a:t>Narrative: Listening to peoples’ stories</a:t>
            </a:r>
          </a:p>
          <a:p>
            <a:pPr>
              <a:spcBef>
                <a:spcPts val="1968"/>
              </a:spcBef>
            </a:pPr>
            <a:r>
              <a:rPr lang="en-US" dirty="0" smtClean="0"/>
              <a:t>Phenomenological: Understanding how people interact with the world</a:t>
            </a:r>
          </a:p>
          <a:p>
            <a:pPr>
              <a:spcBef>
                <a:spcPts val="1968"/>
              </a:spcBef>
            </a:pPr>
            <a:r>
              <a:rPr lang="en-US" dirty="0" smtClean="0"/>
              <a:t>Case Study: Examining bounded systems</a:t>
            </a:r>
          </a:p>
          <a:p>
            <a:pPr marL="0" indent="0">
              <a:spcBef>
                <a:spcPts val="1968"/>
              </a:spcBef>
              <a:buNone/>
            </a:pPr>
            <a:r>
              <a:rPr lang="en-US" dirty="0" smtClean="0"/>
              <a:t>Each of these requires different methods of gathering data which we will examine in this class.</a:t>
            </a:r>
            <a:endParaRPr lang="en-US" dirty="0"/>
          </a:p>
        </p:txBody>
      </p:sp>
    </p:spTree>
    <p:extLst>
      <p:ext uri="{BB962C8B-B14F-4D97-AF65-F5344CB8AC3E}">
        <p14:creationId xmlns:p14="http://schemas.microsoft.com/office/powerpoint/2010/main" val="72755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Bias</a:t>
            </a:r>
            <a:endParaRPr lang="en-US" dirty="0"/>
          </a:p>
        </p:txBody>
      </p:sp>
      <p:sp>
        <p:nvSpPr>
          <p:cNvPr id="3" name="Content Placeholder 2"/>
          <p:cNvSpPr>
            <a:spLocks noGrp="1"/>
          </p:cNvSpPr>
          <p:nvPr>
            <p:ph idx="1"/>
          </p:nvPr>
        </p:nvSpPr>
        <p:spPr/>
        <p:txBody>
          <a:bodyPr/>
          <a:lstStyle/>
          <a:p>
            <a:r>
              <a:rPr lang="en-US" dirty="0" smtClean="0"/>
              <a:t>In quantitative research bias is controlled through study design (next semester).</a:t>
            </a:r>
          </a:p>
          <a:p>
            <a:r>
              <a:rPr lang="en-US" dirty="0" smtClean="0"/>
              <a:t>In qualitative research bias is controlled through self-awareness.</a:t>
            </a:r>
          </a:p>
          <a:p>
            <a:r>
              <a:rPr lang="en-US" dirty="0" smtClean="0"/>
              <a:t>That means lots of writing about what you are thinking while completing your research. We will talk about this a lot in this class.</a:t>
            </a:r>
            <a:endParaRPr lang="en-US" dirty="0"/>
          </a:p>
        </p:txBody>
      </p:sp>
    </p:spTree>
    <p:extLst>
      <p:ext uri="{BB962C8B-B14F-4D97-AF65-F5344CB8AC3E}">
        <p14:creationId xmlns:p14="http://schemas.microsoft.com/office/powerpoint/2010/main" val="139929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Designing and Reporting Research</a:t>
            </a:r>
            <a:endParaRPr lang="en-US" dirty="0"/>
          </a:p>
        </p:txBody>
      </p:sp>
      <p:sp>
        <p:nvSpPr>
          <p:cNvPr id="4" name="Subtitle 3"/>
          <p:cNvSpPr>
            <a:spLocks noGrp="1"/>
          </p:cNvSpPr>
          <p:nvPr>
            <p:ph type="subTitle" idx="1"/>
          </p:nvPr>
        </p:nvSpPr>
        <p:spPr/>
        <p:txBody>
          <a:bodyPr/>
          <a:lstStyle/>
          <a:p>
            <a:r>
              <a:rPr lang="en-US" dirty="0" smtClean="0"/>
              <a:t>This is how your 598 paper will be designed</a:t>
            </a:r>
            <a:endParaRPr lang="en-US" dirty="0"/>
          </a:p>
        </p:txBody>
      </p:sp>
    </p:spTree>
    <p:extLst>
      <p:ext uri="{BB962C8B-B14F-4D97-AF65-F5344CB8AC3E}">
        <p14:creationId xmlns:p14="http://schemas.microsoft.com/office/powerpoint/2010/main" val="693342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pPr>
              <a:defRPr/>
            </a:pPr>
            <a:r>
              <a:rPr lang="en-US" sz="4000" dirty="0"/>
              <a:t>Designing and Reporting Educational Research</a:t>
            </a:r>
          </a:p>
        </p:txBody>
      </p:sp>
      <p:sp>
        <p:nvSpPr>
          <p:cNvPr id="40963" name="Rectangle 3"/>
          <p:cNvSpPr>
            <a:spLocks noGrp="1" noChangeArrowheads="1"/>
          </p:cNvSpPr>
          <p:nvPr>
            <p:ph idx="1"/>
          </p:nvPr>
        </p:nvSpPr>
        <p:spPr>
          <a:xfrm>
            <a:off x="685800" y="2181225"/>
            <a:ext cx="6172200" cy="4067175"/>
          </a:xfrm>
        </p:spPr>
        <p:txBody>
          <a:bodyPr/>
          <a:lstStyle/>
          <a:p>
            <a:pPr>
              <a:spcBef>
                <a:spcPts val="1200"/>
              </a:spcBef>
            </a:pPr>
            <a:r>
              <a:rPr lang="en-US" sz="2800" dirty="0"/>
              <a:t>What do you want to know?</a:t>
            </a:r>
          </a:p>
          <a:p>
            <a:pPr>
              <a:spcBef>
                <a:spcPts val="1200"/>
              </a:spcBef>
            </a:pPr>
            <a:r>
              <a:rPr lang="en-US" sz="2800" dirty="0"/>
              <a:t>What do others know already?</a:t>
            </a:r>
          </a:p>
          <a:p>
            <a:pPr>
              <a:spcBef>
                <a:spcPts val="1200"/>
              </a:spcBef>
            </a:pPr>
            <a:r>
              <a:rPr lang="en-US" sz="2800" dirty="0"/>
              <a:t>How will you gather information?</a:t>
            </a:r>
          </a:p>
          <a:p>
            <a:pPr>
              <a:spcBef>
                <a:spcPts val="1200"/>
              </a:spcBef>
            </a:pPr>
            <a:r>
              <a:rPr lang="en-US" sz="2800" dirty="0"/>
              <a:t>What data were gathered?</a:t>
            </a:r>
          </a:p>
          <a:p>
            <a:pPr>
              <a:spcBef>
                <a:spcPts val="1200"/>
              </a:spcBef>
            </a:pPr>
            <a:r>
              <a:rPr lang="en-US" sz="2800" dirty="0"/>
              <a:t>What does it mean?</a:t>
            </a:r>
          </a:p>
        </p:txBody>
      </p:sp>
      <p:sp>
        <p:nvSpPr>
          <p:cNvPr id="40964" name="Text Box 4"/>
          <p:cNvSpPr txBox="1">
            <a:spLocks noChangeArrowheads="1"/>
          </p:cNvSpPr>
          <p:nvPr/>
        </p:nvSpPr>
        <p:spPr bwMode="auto">
          <a:xfrm>
            <a:off x="7086600" y="2235200"/>
            <a:ext cx="1676400" cy="275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2500"/>
              </a:spcBef>
            </a:pPr>
            <a:r>
              <a:rPr lang="en-US" sz="1800">
                <a:latin typeface="Times" charset="0"/>
              </a:rPr>
              <a:t>Chpt 1</a:t>
            </a:r>
          </a:p>
          <a:p>
            <a:pPr eaLnBrk="1" hangingPunct="1">
              <a:spcBef>
                <a:spcPts val="2500"/>
              </a:spcBef>
            </a:pPr>
            <a:r>
              <a:rPr lang="en-US" sz="1800">
                <a:latin typeface="Times" charset="0"/>
              </a:rPr>
              <a:t>Chpt 2</a:t>
            </a:r>
          </a:p>
          <a:p>
            <a:pPr eaLnBrk="1" hangingPunct="1">
              <a:spcBef>
                <a:spcPts val="2500"/>
              </a:spcBef>
            </a:pPr>
            <a:r>
              <a:rPr lang="en-US" sz="1800">
                <a:latin typeface="Times" charset="0"/>
              </a:rPr>
              <a:t>Chpt 3</a:t>
            </a:r>
          </a:p>
          <a:p>
            <a:pPr eaLnBrk="1" hangingPunct="1">
              <a:spcBef>
                <a:spcPts val="2500"/>
              </a:spcBef>
            </a:pPr>
            <a:r>
              <a:rPr lang="en-US" sz="1800">
                <a:latin typeface="Times" charset="0"/>
              </a:rPr>
              <a:t>Chpt 4</a:t>
            </a:r>
          </a:p>
          <a:p>
            <a:pPr eaLnBrk="1" hangingPunct="1">
              <a:spcBef>
                <a:spcPts val="2500"/>
              </a:spcBef>
            </a:pPr>
            <a:r>
              <a:rPr lang="en-US" sz="1800">
                <a:latin typeface="Times" charset="0"/>
              </a:rPr>
              <a:t>Chpt 5</a:t>
            </a:r>
          </a:p>
        </p:txBody>
      </p:sp>
      <p:sp>
        <p:nvSpPr>
          <p:cNvPr id="2" name="Slide Number Placeholder 1"/>
          <p:cNvSpPr>
            <a:spLocks noGrp="1"/>
          </p:cNvSpPr>
          <p:nvPr>
            <p:ph type="sldNum" sz="quarter" idx="12"/>
          </p:nvPr>
        </p:nvSpPr>
        <p:spPr/>
        <p:txBody>
          <a:bodyPr/>
          <a:lstStyle/>
          <a:p>
            <a:fld id="{0770A226-3618-E547-A325-D9D6D4B9C4C6}" type="slidenum">
              <a:rPr lang="en-US" smtClean="0"/>
              <a:t>14</a:t>
            </a:fld>
            <a:endParaRPr lang="en-US"/>
          </a:p>
        </p:txBody>
      </p:sp>
    </p:spTree>
    <p:extLst>
      <p:ext uri="{BB962C8B-B14F-4D97-AF65-F5344CB8AC3E}">
        <p14:creationId xmlns:p14="http://schemas.microsoft.com/office/powerpoint/2010/main" val="2088836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anim calcmode="lin" valueType="num">
                                      <p:cBhvr additive="base">
                                        <p:cTn id="19" dur="500" fill="hold"/>
                                        <p:tgtEl>
                                          <p:spTgt spid="4096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9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963">
                                            <p:txEl>
                                              <p:pRg st="3" end="3"/>
                                            </p:txEl>
                                          </p:spTgt>
                                        </p:tgtEl>
                                        <p:attrNameLst>
                                          <p:attrName>style.visibility</p:attrName>
                                        </p:attrNameLst>
                                      </p:cBhvr>
                                      <p:to>
                                        <p:strVal val="visible"/>
                                      </p:to>
                                    </p:set>
                                    <p:anim calcmode="lin" valueType="num">
                                      <p:cBhvr additive="base">
                                        <p:cTn id="25" dur="500" fill="hold"/>
                                        <p:tgtEl>
                                          <p:spTgt spid="4096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9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963">
                                            <p:txEl>
                                              <p:pRg st="4" end="4"/>
                                            </p:txEl>
                                          </p:spTgt>
                                        </p:tgtEl>
                                        <p:attrNameLst>
                                          <p:attrName>style.visibility</p:attrName>
                                        </p:attrNameLst>
                                      </p:cBhvr>
                                      <p:to>
                                        <p:strVal val="visible"/>
                                      </p:to>
                                    </p:set>
                                    <p:anim calcmode="lin" valueType="num">
                                      <p:cBhvr additive="base">
                                        <p:cTn id="31" dur="500" fill="hold"/>
                                        <p:tgtEl>
                                          <p:spTgt spid="4096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096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409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p:bldP spid="4096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770A226-3618-E547-A325-D9D6D4B9C4C6}" type="slidenum">
              <a:rPr lang="en-US" smtClean="0"/>
              <a:t>15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983" y="278935"/>
            <a:ext cx="7724759" cy="6441260"/>
          </a:xfrm>
          <a:prstGeom prst="rect">
            <a:avLst/>
          </a:prstGeom>
        </p:spPr>
      </p:pic>
    </p:spTree>
    <p:extLst>
      <p:ext uri="{BB962C8B-B14F-4D97-AF65-F5344CB8AC3E}">
        <p14:creationId xmlns:p14="http://schemas.microsoft.com/office/powerpoint/2010/main" val="3933088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dirty="0"/>
              <a:t>Why Do It This Way?</a:t>
            </a:r>
          </a:p>
        </p:txBody>
      </p:sp>
      <p:sp>
        <p:nvSpPr>
          <p:cNvPr id="39938" name="Content Placeholder 2"/>
          <p:cNvSpPr>
            <a:spLocks noGrp="1"/>
          </p:cNvSpPr>
          <p:nvPr>
            <p:ph idx="1"/>
          </p:nvPr>
        </p:nvSpPr>
        <p:spPr>
          <a:xfrm>
            <a:off x="685800" y="1981200"/>
            <a:ext cx="8001000" cy="4114800"/>
          </a:xfrm>
        </p:spPr>
        <p:txBody>
          <a:bodyPr/>
          <a:lstStyle/>
          <a:p>
            <a:r>
              <a:rPr lang="en-US" dirty="0"/>
              <a:t>Contributing to discipline knowledge</a:t>
            </a:r>
          </a:p>
          <a:p>
            <a:r>
              <a:rPr lang="en-US" dirty="0"/>
              <a:t>Conforming to accepted norms</a:t>
            </a:r>
          </a:p>
          <a:p>
            <a:r>
              <a:rPr lang="en-US" dirty="0"/>
              <a:t>Making it easier for your work to be used by </a:t>
            </a:r>
            <a:r>
              <a:rPr lang="en-US" dirty="0" smtClean="0"/>
              <a:t>others</a:t>
            </a:r>
            <a:endParaRPr lang="en-US" dirty="0"/>
          </a:p>
        </p:txBody>
      </p:sp>
      <p:sp>
        <p:nvSpPr>
          <p:cNvPr id="2" name="Slide Number Placeholder 1"/>
          <p:cNvSpPr>
            <a:spLocks noGrp="1"/>
          </p:cNvSpPr>
          <p:nvPr>
            <p:ph type="sldNum" sz="quarter" idx="12"/>
          </p:nvPr>
        </p:nvSpPr>
        <p:spPr/>
        <p:txBody>
          <a:bodyPr/>
          <a:lstStyle/>
          <a:p>
            <a:fld id="{0770A226-3618-E547-A325-D9D6D4B9C4C6}" type="slidenum">
              <a:rPr lang="en-US" smtClean="0"/>
              <a:t>16</a:t>
            </a:fld>
            <a:endParaRPr lang="en-US"/>
          </a:p>
        </p:txBody>
      </p:sp>
    </p:spTree>
    <p:extLst>
      <p:ext uri="{BB962C8B-B14F-4D97-AF65-F5344CB8AC3E}">
        <p14:creationId xmlns:p14="http://schemas.microsoft.com/office/powerpoint/2010/main" val="1192433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llard.jpg                                                    0006388AMacintosh HD                   B93D4AFE:"/>
          <p:cNvPicPr>
            <a:picLocks noChangeAspect="1" noChangeArrowheads="1"/>
          </p:cNvPicPr>
          <p:nvPr/>
        </p:nvPicPr>
        <p:blipFill>
          <a:blip r:embed="rId2"/>
          <a:srcRect/>
          <a:stretch>
            <a:fillRect/>
          </a:stretch>
        </p:blipFill>
        <p:spPr bwMode="auto">
          <a:xfrm>
            <a:off x="1976438" y="203200"/>
            <a:ext cx="4976812" cy="6330950"/>
          </a:xfrm>
          <a:prstGeom prst="rect">
            <a:avLst/>
          </a:prstGeom>
          <a:noFill/>
        </p:spPr>
      </p:pic>
      <p:sp>
        <p:nvSpPr>
          <p:cNvPr id="2" name="TextBox 1"/>
          <p:cNvSpPr txBox="1"/>
          <p:nvPr/>
        </p:nvSpPr>
        <p:spPr>
          <a:xfrm>
            <a:off x="533400" y="5867400"/>
            <a:ext cx="8458200" cy="830997"/>
          </a:xfrm>
          <a:prstGeom prst="rect">
            <a:avLst/>
          </a:prstGeom>
          <a:solidFill>
            <a:schemeClr val="bg1"/>
          </a:solidFill>
        </p:spPr>
        <p:txBody>
          <a:bodyPr wrap="square" rtlCol="0">
            <a:spAutoFit/>
          </a:bodyPr>
          <a:lstStyle/>
          <a:p>
            <a:pPr algn="ctr"/>
            <a:r>
              <a:rPr lang="en-US" sz="2400" dirty="0" smtClean="0"/>
              <a:t>Marcie makes little headway with her Ph.D. thesis, </a:t>
            </a:r>
            <a:br>
              <a:rPr lang="en-US" sz="2400" dirty="0" smtClean="0"/>
            </a:br>
            <a:r>
              <a:rPr lang="en-US" sz="2400" dirty="0" smtClean="0"/>
              <a:t>“The Specifics of Apathy.”</a:t>
            </a:r>
          </a:p>
        </p:txBody>
      </p:sp>
      <p:sp>
        <p:nvSpPr>
          <p:cNvPr id="3" name="Rectangle 2"/>
          <p:cNvSpPr/>
          <p:nvPr/>
        </p:nvSpPr>
        <p:spPr>
          <a:xfrm>
            <a:off x="1600200" y="9144"/>
            <a:ext cx="56388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976438" y="533400"/>
            <a:ext cx="157162" cy="533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766560" y="533400"/>
            <a:ext cx="152400" cy="533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600200" y="533400"/>
            <a:ext cx="6400800" cy="64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371600" y="5815584"/>
            <a:ext cx="6400800"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4"/>
          <p:cNvSpPr>
            <a:spLocks noGrp="1"/>
          </p:cNvSpPr>
          <p:nvPr>
            <p:ph type="title"/>
          </p:nvPr>
        </p:nvSpPr>
        <p:spPr>
          <a:xfrm>
            <a:off x="762000" y="2362200"/>
            <a:ext cx="7772400" cy="1143000"/>
          </a:xfrm>
        </p:spPr>
        <p:txBody>
          <a:bodyPr>
            <a:normAutofit fontScale="90000"/>
          </a:bodyPr>
          <a:lstStyle/>
          <a:p>
            <a:pPr eaLnBrk="1" hangingPunct="1"/>
            <a:r>
              <a:rPr lang="en-US" dirty="0">
                <a:ea typeface="ＭＳ Ｐゴシック" charset="0"/>
                <a:cs typeface="ＭＳ Ｐゴシック" charset="0"/>
              </a:rPr>
              <a:t>Differences Between Quantitative and Qualitative Research</a:t>
            </a:r>
          </a:p>
        </p:txBody>
      </p:sp>
    </p:spTree>
    <p:extLst>
      <p:ext uri="{BB962C8B-B14F-4D97-AF65-F5344CB8AC3E}">
        <p14:creationId xmlns:p14="http://schemas.microsoft.com/office/powerpoint/2010/main" val="31492909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is not just numbers…</a:t>
            </a:r>
            <a:endParaRPr lang="en-US" dirty="0"/>
          </a:p>
        </p:txBody>
      </p:sp>
      <p:sp>
        <p:nvSpPr>
          <p:cNvPr id="3" name="Content Placeholder 2"/>
          <p:cNvSpPr>
            <a:spLocks noGrp="1"/>
          </p:cNvSpPr>
          <p:nvPr>
            <p:ph idx="1"/>
          </p:nvPr>
        </p:nvSpPr>
        <p:spPr/>
        <p:txBody>
          <a:bodyPr/>
          <a:lstStyle/>
          <a:p>
            <a:r>
              <a:rPr lang="en-US" dirty="0" smtClean="0"/>
              <a:t>Sometimes qualitative research includes lots of numbers too.</a:t>
            </a:r>
            <a:endParaRPr lang="en-US" dirty="0"/>
          </a:p>
        </p:txBody>
      </p:sp>
    </p:spTree>
    <p:extLst>
      <p:ext uri="{BB962C8B-B14F-4D97-AF65-F5344CB8AC3E}">
        <p14:creationId xmlns:p14="http://schemas.microsoft.com/office/powerpoint/2010/main" val="13853349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 umich.pic                                                      0000003AMacintosh HD                   B25FD671:"/>
          <p:cNvPicPr>
            <a:picLocks noChangeAspect="1" noChangeArrowheads="1"/>
          </p:cNvPicPr>
          <p:nvPr/>
        </p:nvPicPr>
        <p:blipFill>
          <a:blip r:embed="rId3"/>
          <a:srcRect/>
          <a:stretch>
            <a:fillRect/>
          </a:stretch>
        </p:blipFill>
        <p:spPr bwMode="auto">
          <a:xfrm>
            <a:off x="-228600" y="-234950"/>
            <a:ext cx="9601200" cy="73279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Here is the big difference…</a:t>
            </a:r>
            <a:endParaRPr lang="en-US" dirty="0"/>
          </a:p>
        </p:txBody>
      </p:sp>
      <p:sp>
        <p:nvSpPr>
          <p:cNvPr id="3" name="Content Placeholder 2"/>
          <p:cNvSpPr>
            <a:spLocks noGrp="1"/>
          </p:cNvSpPr>
          <p:nvPr>
            <p:ph idx="1"/>
          </p:nvPr>
        </p:nvSpPr>
        <p:spPr/>
        <p:txBody>
          <a:bodyPr>
            <a:normAutofit lnSpcReduction="10000"/>
          </a:bodyPr>
          <a:lstStyle/>
          <a:p>
            <a:pPr>
              <a:spcAft>
                <a:spcPts val="2400"/>
              </a:spcAft>
            </a:pPr>
            <a:r>
              <a:rPr lang="en-US" dirty="0" smtClean="0"/>
              <a:t>Quantitative research is designed so that the conclusion is the only answer that can follow from the collected data. You collected only the data necessary to achieve that end.</a:t>
            </a:r>
          </a:p>
          <a:p>
            <a:r>
              <a:rPr lang="en-US" dirty="0" smtClean="0"/>
              <a:t>Qualitative research is designed so that the conclusion is </a:t>
            </a:r>
            <a:r>
              <a:rPr lang="en-US" i="1" dirty="0" smtClean="0"/>
              <a:t>probably</a:t>
            </a:r>
            <a:r>
              <a:rPr lang="en-US" dirty="0" smtClean="0"/>
              <a:t> the best answer that follows from the collected data. You keep collecting as much data as it takes to achieve that end.</a:t>
            </a:r>
            <a:endParaRPr lang="en-US" dirty="0"/>
          </a:p>
        </p:txBody>
      </p:sp>
    </p:spTree>
    <p:extLst>
      <p:ext uri="{BB962C8B-B14F-4D97-AF65-F5344CB8AC3E}">
        <p14:creationId xmlns:p14="http://schemas.microsoft.com/office/powerpoint/2010/main" val="210539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In the world of formal logic these two approaches are called </a:t>
            </a:r>
            <a:r>
              <a:rPr lang="en-US" i="1" dirty="0" smtClean="0"/>
              <a:t>deductive</a:t>
            </a:r>
            <a:r>
              <a:rPr lang="en-US" dirty="0" smtClean="0"/>
              <a:t> (what we are calling quantitative) and </a:t>
            </a:r>
            <a:r>
              <a:rPr lang="en-US" i="1" dirty="0" smtClean="0"/>
              <a:t>inductive</a:t>
            </a:r>
            <a:r>
              <a:rPr lang="en-US" dirty="0" smtClean="0"/>
              <a:t> (what we are calling qualitative.</a:t>
            </a:r>
          </a:p>
          <a:p>
            <a:r>
              <a:rPr lang="en-US" dirty="0" smtClean="0"/>
              <a:t>Read </a:t>
            </a:r>
            <a:r>
              <a:rPr lang="en-US" dirty="0" err="1" smtClean="0"/>
              <a:t>Eshleman</a:t>
            </a:r>
            <a:endParaRPr lang="en-US" dirty="0"/>
          </a:p>
        </p:txBody>
      </p:sp>
    </p:spTree>
    <p:extLst>
      <p:ext uri="{BB962C8B-B14F-4D97-AF65-F5344CB8AC3E}">
        <p14:creationId xmlns:p14="http://schemas.microsoft.com/office/powerpoint/2010/main" val="193313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Validity</a:t>
            </a:r>
            <a:endParaRPr lang="en-US" dirty="0"/>
          </a:p>
        </p:txBody>
      </p:sp>
      <p:sp>
        <p:nvSpPr>
          <p:cNvPr id="3" name="Content Placeholder 2"/>
          <p:cNvSpPr>
            <a:spLocks noGrp="1"/>
          </p:cNvSpPr>
          <p:nvPr>
            <p:ph type="subTitle" idx="1"/>
          </p:nvPr>
        </p:nvSpPr>
        <p:spPr/>
        <p:txBody>
          <a:bodyPr/>
          <a:lstStyle/>
          <a:p>
            <a:r>
              <a:rPr lang="en-US" dirty="0" smtClean="0">
                <a:solidFill>
                  <a:schemeClr val="tx1"/>
                </a:solidFill>
              </a:rPr>
              <a:t>When is research valid?</a:t>
            </a:r>
            <a:endParaRPr lang="en-US" dirty="0">
              <a:solidFill>
                <a:schemeClr val="tx1"/>
              </a:solidFill>
            </a:endParaRPr>
          </a:p>
        </p:txBody>
      </p:sp>
    </p:spTree>
    <p:extLst>
      <p:ext uri="{BB962C8B-B14F-4D97-AF65-F5344CB8AC3E}">
        <p14:creationId xmlns:p14="http://schemas.microsoft.com/office/powerpoint/2010/main" val="8582473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a:t>
            </a:r>
            <a:r>
              <a:rPr lang="en-US" i="1" dirty="0" smtClean="0"/>
              <a:t>valid</a:t>
            </a:r>
            <a:r>
              <a:rPr lang="en-US" dirty="0" smtClean="0"/>
              <a:t> mean?</a:t>
            </a:r>
            <a:endParaRPr lang="en-US" dirty="0"/>
          </a:p>
        </p:txBody>
      </p:sp>
      <p:sp>
        <p:nvSpPr>
          <p:cNvPr id="3" name="Content Placeholder 2"/>
          <p:cNvSpPr>
            <a:spLocks noGrp="1"/>
          </p:cNvSpPr>
          <p:nvPr>
            <p:ph idx="1"/>
          </p:nvPr>
        </p:nvSpPr>
        <p:spPr/>
        <p:txBody>
          <a:bodyPr/>
          <a:lstStyle/>
          <a:p>
            <a:r>
              <a:rPr lang="en-US" dirty="0" smtClean="0"/>
              <a:t>the </a:t>
            </a:r>
            <a:r>
              <a:rPr lang="en-US" dirty="0"/>
              <a:t>quality of being logically or factually sound; soundness or cogency</a:t>
            </a:r>
            <a:r>
              <a:rPr lang="en-US" dirty="0" smtClean="0"/>
              <a:t>. </a:t>
            </a:r>
            <a:r>
              <a:rPr lang="en-US" sz="2000" dirty="0" smtClean="0"/>
              <a:t>(Oxford Dictionary)</a:t>
            </a:r>
            <a:endParaRPr lang="en-US" dirty="0"/>
          </a:p>
        </p:txBody>
      </p:sp>
    </p:spTree>
    <p:extLst>
      <p:ext uri="{BB962C8B-B14F-4D97-AF65-F5344CB8AC3E}">
        <p14:creationId xmlns:p14="http://schemas.microsoft.com/office/powerpoint/2010/main" val="20633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Deductive Arguments</a:t>
            </a:r>
            <a:br>
              <a:rPr lang="en-US" dirty="0" smtClean="0"/>
            </a:br>
            <a:r>
              <a:rPr lang="en-US" sz="2700" dirty="0" smtClean="0"/>
              <a:t>Arguing from a true premise (general) to the specific</a:t>
            </a:r>
            <a:endParaRPr lang="en-US" sz="2700" dirty="0"/>
          </a:p>
        </p:txBody>
      </p:sp>
      <p:sp>
        <p:nvSpPr>
          <p:cNvPr id="5" name="Content Placeholder 4"/>
          <p:cNvSpPr>
            <a:spLocks noGrp="1"/>
          </p:cNvSpPr>
          <p:nvPr>
            <p:ph idx="1"/>
          </p:nvPr>
        </p:nvSpPr>
        <p:spPr>
          <a:xfrm>
            <a:off x="503499" y="1577051"/>
            <a:ext cx="8229600" cy="4525963"/>
          </a:xfrm>
        </p:spPr>
        <p:txBody>
          <a:bodyPr/>
          <a:lstStyle/>
          <a:p>
            <a:r>
              <a:rPr lang="en-US" dirty="0" smtClean="0"/>
              <a:t>If a teacher uses the Reading First curriculum, student comprehension scores will go up.</a:t>
            </a:r>
          </a:p>
          <a:p>
            <a:r>
              <a:rPr lang="en-US" dirty="0" smtClean="0"/>
              <a:t>The teacher used Reading First.</a:t>
            </a:r>
          </a:p>
          <a:p>
            <a:r>
              <a:rPr lang="en-US" dirty="0" smtClean="0"/>
              <a:t>The student scores are higher.</a:t>
            </a:r>
          </a:p>
          <a:p>
            <a:endParaRPr lang="en-US" dirty="0"/>
          </a:p>
          <a:p>
            <a:r>
              <a:rPr lang="en-US" dirty="0" smtClean="0"/>
              <a:t>If the premises are true this is a </a:t>
            </a:r>
            <a:r>
              <a:rPr lang="en-US" i="1" dirty="0" smtClean="0"/>
              <a:t>sound</a:t>
            </a:r>
            <a:r>
              <a:rPr lang="en-US" dirty="0" smtClean="0"/>
              <a:t> argument.</a:t>
            </a:r>
            <a:endParaRPr lang="en-US" dirty="0"/>
          </a:p>
        </p:txBody>
      </p:sp>
    </p:spTree>
    <p:extLst>
      <p:ext uri="{BB962C8B-B14F-4D97-AF65-F5344CB8AC3E}">
        <p14:creationId xmlns:p14="http://schemas.microsoft.com/office/powerpoint/2010/main" val="43666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Inductive Arguments</a:t>
            </a:r>
            <a:br>
              <a:rPr lang="en-US" dirty="0" smtClean="0"/>
            </a:br>
            <a:r>
              <a:rPr lang="en-US" sz="2700" dirty="0" smtClean="0"/>
              <a:t>Reasoning from the specific to the general</a:t>
            </a:r>
            <a:endParaRPr lang="en-US" sz="2700" dirty="0"/>
          </a:p>
        </p:txBody>
      </p:sp>
      <p:sp>
        <p:nvSpPr>
          <p:cNvPr id="5" name="Content Placeholder 4"/>
          <p:cNvSpPr>
            <a:spLocks noGrp="1"/>
          </p:cNvSpPr>
          <p:nvPr>
            <p:ph idx="1"/>
          </p:nvPr>
        </p:nvSpPr>
        <p:spPr>
          <a:xfrm>
            <a:off x="457200" y="1588625"/>
            <a:ext cx="8229600" cy="4525963"/>
          </a:xfrm>
        </p:spPr>
        <p:txBody>
          <a:bodyPr>
            <a:normAutofit lnSpcReduction="10000"/>
          </a:bodyPr>
          <a:lstStyle/>
          <a:p>
            <a:r>
              <a:rPr lang="en-US" dirty="0" smtClean="0"/>
              <a:t>The most successful teacher in the district uses Reading First. Reading First is the best curriculum. (authority)</a:t>
            </a:r>
          </a:p>
          <a:p>
            <a:r>
              <a:rPr lang="en-US" dirty="0" smtClean="0"/>
              <a:t>Students in three classes experienced Reading First curriculum. Their scores were high. Reading First is the best curriculum (evidence)</a:t>
            </a:r>
          </a:p>
          <a:p>
            <a:endParaRPr lang="en-US" dirty="0"/>
          </a:p>
          <a:p>
            <a:r>
              <a:rPr lang="en-US" dirty="0" smtClean="0"/>
              <a:t>When strong evidence is provided it is a </a:t>
            </a:r>
            <a:r>
              <a:rPr lang="en-US" i="1" dirty="0" smtClean="0"/>
              <a:t>cogent </a:t>
            </a:r>
            <a:r>
              <a:rPr lang="en-US" dirty="0" smtClean="0"/>
              <a:t>argument. </a:t>
            </a:r>
            <a:endParaRPr lang="en-US" dirty="0"/>
          </a:p>
        </p:txBody>
      </p:sp>
    </p:spTree>
    <p:extLst>
      <p:ext uri="{BB962C8B-B14F-4D97-AF65-F5344CB8AC3E}">
        <p14:creationId xmlns:p14="http://schemas.microsoft.com/office/powerpoint/2010/main" val="109407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a:t>
            </a:r>
            <a:r>
              <a:rPr lang="en-US" i="1" dirty="0" smtClean="0"/>
              <a:t>valid</a:t>
            </a:r>
            <a:r>
              <a:rPr lang="en-US" dirty="0" smtClean="0"/>
              <a:t> mean?</a:t>
            </a:r>
            <a:endParaRPr lang="en-US" dirty="0"/>
          </a:p>
        </p:txBody>
      </p:sp>
      <p:sp>
        <p:nvSpPr>
          <p:cNvPr id="3" name="Content Placeholder 2"/>
          <p:cNvSpPr>
            <a:spLocks noGrp="1"/>
          </p:cNvSpPr>
          <p:nvPr>
            <p:ph idx="1"/>
          </p:nvPr>
        </p:nvSpPr>
        <p:spPr/>
        <p:txBody>
          <a:bodyPr/>
          <a:lstStyle/>
          <a:p>
            <a:r>
              <a:rPr lang="en-US" dirty="0" smtClean="0"/>
              <a:t>To a logician a valid argument is one in which the premises guarantee the truth of the conclusions.</a:t>
            </a:r>
          </a:p>
          <a:p>
            <a:r>
              <a:rPr lang="en-US" dirty="0" smtClean="0"/>
              <a:t>That means they are always deductive.</a:t>
            </a:r>
            <a:endParaRPr lang="en-US" dirty="0"/>
          </a:p>
        </p:txBody>
      </p:sp>
    </p:spTree>
    <p:extLst>
      <p:ext uri="{BB962C8B-B14F-4D97-AF65-F5344CB8AC3E}">
        <p14:creationId xmlns:p14="http://schemas.microsoft.com/office/powerpoint/2010/main" val="13719260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a:t>
            </a:r>
            <a:r>
              <a:rPr lang="en-US" i="1" dirty="0" smtClean="0"/>
              <a:t>cogent </a:t>
            </a:r>
            <a:r>
              <a:rPr lang="en-US" dirty="0" smtClean="0"/>
              <a:t>mean?</a:t>
            </a:r>
            <a:endParaRPr lang="en-US" dirty="0"/>
          </a:p>
        </p:txBody>
      </p:sp>
      <p:sp>
        <p:nvSpPr>
          <p:cNvPr id="3" name="Content Placeholder 2"/>
          <p:cNvSpPr>
            <a:spLocks noGrp="1"/>
          </p:cNvSpPr>
          <p:nvPr>
            <p:ph idx="1"/>
          </p:nvPr>
        </p:nvSpPr>
        <p:spPr/>
        <p:txBody>
          <a:bodyPr/>
          <a:lstStyle/>
          <a:p>
            <a:r>
              <a:rPr lang="en-US" dirty="0" smtClean="0"/>
              <a:t>To a logician a cogent argument is one in which the evidence suggests that the conclusions are probably true.</a:t>
            </a:r>
          </a:p>
          <a:p>
            <a:r>
              <a:rPr lang="en-US" dirty="0" smtClean="0"/>
              <a:t>That means they are always inductive.</a:t>
            </a:r>
            <a:endParaRPr lang="en-US" dirty="0"/>
          </a:p>
        </p:txBody>
      </p:sp>
    </p:spTree>
    <p:extLst>
      <p:ext uri="{BB962C8B-B14F-4D97-AF65-F5344CB8AC3E}">
        <p14:creationId xmlns:p14="http://schemas.microsoft.com/office/powerpoint/2010/main" val="4296919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ChangeArrowheads="1"/>
          </p:cNvSpPr>
          <p:nvPr>
            <p:ph type="title"/>
          </p:nvPr>
        </p:nvSpPr>
        <p:spPr>
          <a:xfrm>
            <a:off x="457200" y="228600"/>
            <a:ext cx="8229600" cy="1143000"/>
          </a:xfrm>
        </p:spPr>
        <p:txBody>
          <a:bodyPr/>
          <a:lstStyle/>
          <a:p>
            <a:pPr eaLnBrk="1" hangingPunct="1"/>
            <a:r>
              <a:rPr lang="en-US" altLang="en-US">
                <a:latin typeface="Times" charset="0"/>
                <a:ea typeface="ＭＳ Ｐゴシック" charset="-128"/>
              </a:rPr>
              <a:t>Research Comparison</a:t>
            </a:r>
          </a:p>
        </p:txBody>
      </p:sp>
      <p:graphicFrame>
        <p:nvGraphicFramePr>
          <p:cNvPr id="172034" name="Object 2"/>
          <p:cNvGraphicFramePr>
            <a:graphicFrameLocks noChangeAspect="1"/>
          </p:cNvGraphicFramePr>
          <p:nvPr>
            <p:extLst/>
          </p:nvPr>
        </p:nvGraphicFramePr>
        <p:xfrm>
          <a:off x="146050" y="1328738"/>
          <a:ext cx="9363075" cy="5106987"/>
        </p:xfrm>
        <a:graphic>
          <a:graphicData uri="http://schemas.openxmlformats.org/presentationml/2006/ole">
            <mc:AlternateContent xmlns:mc="http://schemas.openxmlformats.org/markup-compatibility/2006">
              <mc:Choice xmlns:v="urn:schemas-microsoft-com:vml" Requires="v">
                <p:oleObj spid="_x0000_s1026" name="Document" r:id="rId4" imgW="5651500" imgH="3086100" progId="Word.Document.8">
                  <p:embed/>
                </p:oleObj>
              </mc:Choice>
              <mc:Fallback>
                <p:oleObj name="Document" r:id="rId4" imgW="5651500" imgH="3086100" progId="Word.Document.8">
                  <p:embed/>
                  <p:pic>
                    <p:nvPicPr>
                      <p:cNvPr id="0" name=""/>
                      <p:cNvPicPr>
                        <a:picLocks noChangeAspect="1" noChangeArrowheads="1"/>
                      </p:cNvPicPr>
                      <p:nvPr/>
                    </p:nvPicPr>
                    <p:blipFill>
                      <a:blip r:embed="rId5"/>
                      <a:srcRect/>
                      <a:stretch>
                        <a:fillRect/>
                      </a:stretch>
                    </p:blipFill>
                    <p:spPr bwMode="auto">
                      <a:xfrm>
                        <a:off x="146050" y="1328738"/>
                        <a:ext cx="9363075" cy="510698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9919773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Does this mean that qualitative research is not valid?</a:t>
            </a:r>
            <a:endParaRPr lang="en-US" dirty="0"/>
          </a:p>
        </p:txBody>
      </p:sp>
      <p:sp>
        <p:nvSpPr>
          <p:cNvPr id="3" name="Content Placeholder 2"/>
          <p:cNvSpPr>
            <a:spLocks noGrp="1"/>
          </p:cNvSpPr>
          <p:nvPr>
            <p:ph idx="1"/>
          </p:nvPr>
        </p:nvSpPr>
        <p:spPr/>
        <p:txBody>
          <a:bodyPr/>
          <a:lstStyle/>
          <a:p>
            <a:endParaRPr lang="en-US" dirty="0" smtClean="0"/>
          </a:p>
          <a:p>
            <a:r>
              <a:rPr lang="en-US" dirty="0" smtClean="0"/>
              <a:t>Let’s build a cogent argument one way or the other.</a:t>
            </a:r>
            <a:endParaRPr lang="en-US" dirty="0"/>
          </a:p>
        </p:txBody>
      </p:sp>
    </p:spTree>
    <p:extLst>
      <p:ext uri="{BB962C8B-B14F-4D97-AF65-F5344CB8AC3E}">
        <p14:creationId xmlns:p14="http://schemas.microsoft.com/office/powerpoint/2010/main" val="2632181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t>Research</a:t>
            </a:r>
          </a:p>
        </p:txBody>
      </p:sp>
      <p:sp>
        <p:nvSpPr>
          <p:cNvPr id="6147" name="Rectangle 3"/>
          <p:cNvSpPr>
            <a:spLocks noGrp="1" noChangeArrowheads="1"/>
          </p:cNvSpPr>
          <p:nvPr>
            <p:ph type="body" idx="1"/>
          </p:nvPr>
        </p:nvSpPr>
        <p:spPr/>
        <p:txBody>
          <a:bodyPr/>
          <a:lstStyle/>
          <a:p>
            <a:r>
              <a:rPr lang="en-US" dirty="0" smtClean="0"/>
              <a:t>In research we are always making decisions about what we see. </a:t>
            </a:r>
            <a:endParaRPr lang="en-US" dirty="0"/>
          </a:p>
          <a:p>
            <a:r>
              <a:rPr lang="en-US" dirty="0"/>
              <a:t>W</a:t>
            </a:r>
            <a:r>
              <a:rPr lang="en-US" dirty="0" smtClean="0"/>
              <a:t>e are also making decisions about what not to see.</a:t>
            </a:r>
          </a:p>
          <a:p>
            <a:r>
              <a:rPr lang="en-US" dirty="0" smtClean="0"/>
              <a:t>That means that research results will ALWAYS be biased.</a:t>
            </a:r>
          </a:p>
          <a:p>
            <a:r>
              <a:rPr lang="en-US" dirty="0" smtClean="0"/>
              <a:t>Part of a researcher’s job is to make that bias as obvious as possible.</a:t>
            </a:r>
            <a:endParaRPr lang="en-US" dirty="0"/>
          </a:p>
        </p:txBody>
      </p:sp>
    </p:spTree>
    <p:extLst>
      <p:ext uri="{BB962C8B-B14F-4D97-AF65-F5344CB8AC3E}">
        <p14:creationId xmlns:p14="http://schemas.microsoft.com/office/powerpoint/2010/main" val="151506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a:t>
            </a:r>
            <a:r>
              <a:rPr lang="en-US" i="1" dirty="0" smtClean="0"/>
              <a:t>valid</a:t>
            </a:r>
            <a:r>
              <a:rPr lang="en-US" dirty="0" smtClean="0"/>
              <a:t> mean?</a:t>
            </a:r>
            <a:endParaRPr lang="en-US" dirty="0"/>
          </a:p>
        </p:txBody>
      </p:sp>
      <p:sp>
        <p:nvSpPr>
          <p:cNvPr id="3" name="Content Placeholder 2"/>
          <p:cNvSpPr>
            <a:spLocks noGrp="1"/>
          </p:cNvSpPr>
          <p:nvPr>
            <p:ph idx="1"/>
          </p:nvPr>
        </p:nvSpPr>
        <p:spPr/>
        <p:txBody>
          <a:bodyPr/>
          <a:lstStyle/>
          <a:p>
            <a:r>
              <a:rPr lang="en-US" dirty="0" smtClean="0"/>
              <a:t>the </a:t>
            </a:r>
            <a:r>
              <a:rPr lang="en-US" dirty="0"/>
              <a:t>quality of being logically or factually sound; soundness or cogency</a:t>
            </a:r>
            <a:r>
              <a:rPr lang="en-US" dirty="0" smtClean="0"/>
              <a:t>. </a:t>
            </a:r>
            <a:r>
              <a:rPr lang="en-US" sz="2000" dirty="0" smtClean="0"/>
              <a:t>(Oxford Dictionary)</a:t>
            </a:r>
            <a:endParaRPr lang="en-US" dirty="0"/>
          </a:p>
        </p:txBody>
      </p:sp>
    </p:spTree>
    <p:extLst>
      <p:ext uri="{BB962C8B-B14F-4D97-AF65-F5344CB8AC3E}">
        <p14:creationId xmlns:p14="http://schemas.microsoft.com/office/powerpoint/2010/main" val="913527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0"/>
            <a:ext cx="8074228" cy="6858000"/>
          </a:xfrm>
          <a:prstGeom prst="rect">
            <a:avLst/>
          </a:prstGeom>
        </p:spPr>
      </p:pic>
    </p:spTree>
    <p:extLst>
      <p:ext uri="{BB962C8B-B14F-4D97-AF65-F5344CB8AC3E}">
        <p14:creationId xmlns:p14="http://schemas.microsoft.com/office/powerpoint/2010/main" val="3063855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dirty="0">
                <a:ea typeface="ＭＳ Ｐゴシック" charset="0"/>
                <a:cs typeface="ＭＳ Ｐゴシック" charset="0"/>
              </a:rPr>
              <a:t>Quantitative Research</a:t>
            </a:r>
          </a:p>
        </p:txBody>
      </p:sp>
      <p:sp>
        <p:nvSpPr>
          <p:cNvPr id="77827" name="Rectangle 3"/>
          <p:cNvSpPr>
            <a:spLocks noGrp="1" noChangeArrowheads="1"/>
          </p:cNvSpPr>
          <p:nvPr>
            <p:ph type="body" idx="1"/>
          </p:nvPr>
        </p:nvSpPr>
        <p:spPr/>
        <p:txBody>
          <a:bodyPr/>
          <a:lstStyle/>
          <a:p>
            <a:pPr eaLnBrk="1" hangingPunct="1"/>
            <a:r>
              <a:rPr lang="en-US" dirty="0">
                <a:ea typeface="ＭＳ Ｐゴシック" charset="0"/>
                <a:cs typeface="ＭＳ Ｐゴシック" charset="0"/>
              </a:rPr>
              <a:t>Quantitative research is based on the collection and analysis of numerical data. </a:t>
            </a:r>
          </a:p>
          <a:p>
            <a:pPr eaLnBrk="1" hangingPunct="1"/>
            <a:r>
              <a:rPr lang="en-US" dirty="0">
                <a:ea typeface="ＭＳ Ｐゴシック" charset="0"/>
                <a:cs typeface="ＭＳ Ｐゴシック" charset="0"/>
              </a:rPr>
              <a:t>The data </a:t>
            </a:r>
            <a:r>
              <a:rPr lang="en-US" dirty="0" smtClean="0">
                <a:ea typeface="ＭＳ Ｐゴシック" charset="0"/>
                <a:cs typeface="ＭＳ Ｐゴシック" charset="0"/>
              </a:rPr>
              <a:t>come </a:t>
            </a:r>
            <a:r>
              <a:rPr lang="en-US" dirty="0">
                <a:ea typeface="ＭＳ Ｐゴシック" charset="0"/>
                <a:cs typeface="ＭＳ Ｐゴシック" charset="0"/>
              </a:rPr>
              <a:t>from measuring characteristics of individuals in groups.</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8507561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dirty="0">
                <a:ea typeface="ＭＳ Ｐゴシック" charset="0"/>
                <a:cs typeface="ＭＳ Ｐゴシック" charset="0"/>
              </a:rPr>
              <a:t>Quantitative Research</a:t>
            </a:r>
          </a:p>
        </p:txBody>
      </p:sp>
      <p:sp>
        <p:nvSpPr>
          <p:cNvPr id="79875" name="Rectangle 3"/>
          <p:cNvSpPr>
            <a:spLocks noGrp="1" noChangeArrowheads="1"/>
          </p:cNvSpPr>
          <p:nvPr>
            <p:ph type="body" idx="1"/>
          </p:nvPr>
        </p:nvSpPr>
        <p:spPr>
          <a:xfrm>
            <a:off x="685800" y="1600200"/>
            <a:ext cx="7772400" cy="4114800"/>
          </a:xfrm>
        </p:spPr>
        <p:txBody>
          <a:bodyPr>
            <a:normAutofit lnSpcReduction="10000"/>
          </a:bodyPr>
          <a:lstStyle/>
          <a:p>
            <a:pPr eaLnBrk="1" hangingPunct="1"/>
            <a:r>
              <a:rPr lang="en-US" dirty="0">
                <a:ea typeface="ＭＳ Ｐゴシック" charset="0"/>
                <a:cs typeface="ＭＳ Ｐゴシック" charset="0"/>
              </a:rPr>
              <a:t>For studies in which groups will be compared statistically the general form of a quantitative question is:</a:t>
            </a:r>
          </a:p>
          <a:p>
            <a:pPr lvl="1" eaLnBrk="1" hangingPunct="1"/>
            <a:r>
              <a:rPr lang="en-US" dirty="0">
                <a:ea typeface="ＭＳ Ｐゴシック" charset="0"/>
              </a:rPr>
              <a:t>What are the comparisons of characteristics of groups based on an intervention?</a:t>
            </a:r>
          </a:p>
          <a:p>
            <a:pPr lvl="1" eaLnBrk="1" hangingPunct="1"/>
            <a:r>
              <a:rPr lang="en-US" dirty="0">
                <a:ea typeface="ＭＳ Ｐゴシック" charset="0"/>
              </a:rPr>
              <a:t>[group; characteristics to be compared; intervention]</a:t>
            </a:r>
          </a:p>
          <a:p>
            <a:pPr lvl="1" eaLnBrk="1" hangingPunct="1"/>
            <a:r>
              <a:rPr lang="en-US" dirty="0">
                <a:ea typeface="ＭＳ Ｐゴシック" charset="0"/>
              </a:rPr>
              <a:t>Eventually you will talk about this as group; dependent variable; independent variable.</a:t>
            </a:r>
          </a:p>
        </p:txBody>
      </p:sp>
    </p:spTree>
    <p:extLst>
      <p:ext uri="{BB962C8B-B14F-4D97-AF65-F5344CB8AC3E}">
        <p14:creationId xmlns:p14="http://schemas.microsoft.com/office/powerpoint/2010/main" val="5496452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dirty="0">
                <a:ea typeface="ＭＳ Ｐゴシック" charset="0"/>
                <a:cs typeface="ＭＳ Ｐゴシック" charset="0"/>
              </a:rPr>
              <a:t>Qualitative Research</a:t>
            </a:r>
          </a:p>
        </p:txBody>
      </p:sp>
      <p:sp>
        <p:nvSpPr>
          <p:cNvPr id="81923" name="Rectangle 3"/>
          <p:cNvSpPr>
            <a:spLocks noGrp="1" noChangeArrowheads="1"/>
          </p:cNvSpPr>
          <p:nvPr>
            <p:ph type="body" idx="1"/>
          </p:nvPr>
        </p:nvSpPr>
        <p:spPr/>
        <p:txBody>
          <a:bodyPr/>
          <a:lstStyle/>
          <a:p>
            <a:pPr eaLnBrk="1" hangingPunct="1"/>
            <a:r>
              <a:rPr lang="en-US" dirty="0">
                <a:ea typeface="ＭＳ Ｐゴシック" charset="0"/>
                <a:cs typeface="ＭＳ Ｐゴシック" charset="0"/>
              </a:rPr>
              <a:t>Qualitative, interpretive research is useful for describing or answering questions about particular, localized occurrences or contexts and the perspectives of a particular group toward events, beliefs, or practices.</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5876978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dirty="0">
                <a:ea typeface="ＭＳ Ｐゴシック" charset="0"/>
                <a:cs typeface="ＭＳ Ｐゴシック" charset="0"/>
              </a:rPr>
              <a:t>Qualitative Questions</a:t>
            </a:r>
          </a:p>
        </p:txBody>
      </p:sp>
      <p:sp>
        <p:nvSpPr>
          <p:cNvPr id="69635" name="Rectangle 3"/>
          <p:cNvSpPr>
            <a:spLocks noGrp="1" noChangeArrowheads="1"/>
          </p:cNvSpPr>
          <p:nvPr>
            <p:ph type="body" idx="1"/>
          </p:nvPr>
        </p:nvSpPr>
        <p:spPr/>
        <p:txBody>
          <a:bodyPr/>
          <a:lstStyle/>
          <a:p>
            <a:pPr eaLnBrk="1" hangingPunct="1">
              <a:lnSpc>
                <a:spcPct val="90000"/>
              </a:lnSpc>
            </a:pPr>
            <a:r>
              <a:rPr lang="en-US" sz="2800" dirty="0">
                <a:ea typeface="ＭＳ Ｐゴシック" charset="0"/>
                <a:cs typeface="ＭＳ Ｐゴシック" charset="0"/>
              </a:rPr>
              <a:t>The general form of qualitative questions is:</a:t>
            </a:r>
          </a:p>
          <a:p>
            <a:pPr lvl="1" eaLnBrk="1" hangingPunct="1">
              <a:lnSpc>
                <a:spcPct val="90000"/>
              </a:lnSpc>
            </a:pPr>
            <a:r>
              <a:rPr lang="en-US" sz="2400" dirty="0">
                <a:ea typeface="ＭＳ Ｐゴシック" charset="0"/>
              </a:rPr>
              <a:t>What are the patterns and perspectives of a group, about something, in a setting?</a:t>
            </a:r>
          </a:p>
          <a:p>
            <a:pPr lvl="1" eaLnBrk="1" hangingPunct="1">
              <a:lnSpc>
                <a:spcPct val="90000"/>
              </a:lnSpc>
            </a:pPr>
            <a:r>
              <a:rPr lang="en-US" sz="2400" dirty="0">
                <a:ea typeface="ＭＳ Ｐゴシック" charset="0"/>
              </a:rPr>
              <a:t>[group; setting; topic]</a:t>
            </a:r>
          </a:p>
          <a:p>
            <a:pPr eaLnBrk="1" hangingPunct="1">
              <a:lnSpc>
                <a:spcPct val="90000"/>
              </a:lnSpc>
            </a:pPr>
            <a:r>
              <a:rPr lang="en-US" sz="2800" i="1" dirty="0">
                <a:ea typeface="ＭＳ Ｐゴシック" charset="0"/>
                <a:cs typeface="ＭＳ Ｐゴシック" charset="0"/>
              </a:rPr>
              <a:t>How did teachers in a single rural school district integrate service learning into the elementary curriculum?</a:t>
            </a:r>
            <a:endParaRPr lang="en-US" sz="2800" dirty="0">
              <a:ea typeface="ＭＳ Ｐゴシック" charset="0"/>
              <a:cs typeface="ＭＳ Ｐゴシック" charset="0"/>
            </a:endParaRPr>
          </a:p>
          <a:p>
            <a:pPr eaLnBrk="1" hangingPunct="1">
              <a:lnSpc>
                <a:spcPct val="90000"/>
              </a:lnSpc>
            </a:pPr>
            <a:endParaRPr lang="en-US" sz="2800" dirty="0">
              <a:ea typeface="ＭＳ Ｐゴシック" charset="0"/>
              <a:cs typeface="ＭＳ Ｐゴシック" charset="0"/>
            </a:endParaRPr>
          </a:p>
        </p:txBody>
      </p:sp>
    </p:spTree>
    <p:extLst>
      <p:ext uri="{BB962C8B-B14F-4D97-AF65-F5344CB8AC3E}">
        <p14:creationId xmlns:p14="http://schemas.microsoft.com/office/powerpoint/2010/main" val="955015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additive="base">
                                        <p:cTn id="7" dur="500" fill="hold"/>
                                        <p:tgtEl>
                                          <p:spTgt spid="696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963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9635">
                                            <p:txEl>
                                              <p:pRg st="1" end="1"/>
                                            </p:txEl>
                                          </p:spTgt>
                                        </p:tgtEl>
                                        <p:attrNameLst>
                                          <p:attrName>style.visibility</p:attrName>
                                        </p:attrNameLst>
                                      </p:cBhvr>
                                      <p:to>
                                        <p:strVal val="visible"/>
                                      </p:to>
                                    </p:set>
                                    <p:anim calcmode="lin" valueType="num">
                                      <p:cBhvr additive="base">
                                        <p:cTn id="11" dur="500" fill="hold"/>
                                        <p:tgtEl>
                                          <p:spTgt spid="6963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963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9635">
                                            <p:txEl>
                                              <p:pRg st="2" end="2"/>
                                            </p:txEl>
                                          </p:spTgt>
                                        </p:tgtEl>
                                        <p:attrNameLst>
                                          <p:attrName>style.visibility</p:attrName>
                                        </p:attrNameLst>
                                      </p:cBhvr>
                                      <p:to>
                                        <p:strVal val="visible"/>
                                      </p:to>
                                    </p:set>
                                    <p:anim calcmode="lin" valueType="num">
                                      <p:cBhvr additive="base">
                                        <p:cTn id="15" dur="500" fill="hold"/>
                                        <p:tgtEl>
                                          <p:spTgt spid="6963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696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9635">
                                            <p:txEl>
                                              <p:pRg st="3" end="3"/>
                                            </p:txEl>
                                          </p:spTgt>
                                        </p:tgtEl>
                                        <p:attrNameLst>
                                          <p:attrName>style.visibility</p:attrName>
                                        </p:attrNameLst>
                                      </p:cBhvr>
                                      <p:to>
                                        <p:strVal val="visible"/>
                                      </p:to>
                                    </p:set>
                                    <p:anim calcmode="lin" valueType="num">
                                      <p:cBhvr additive="base">
                                        <p:cTn id="21" dur="500" fill="hold"/>
                                        <p:tgtEl>
                                          <p:spTgt spid="69635">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963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dirty="0">
                <a:ea typeface="ＭＳ Ｐゴシック" charset="0"/>
                <a:cs typeface="ＭＳ Ｐゴシック" charset="0"/>
              </a:rPr>
              <a:t>Examining </a:t>
            </a:r>
            <a:r>
              <a:rPr lang="en-US" dirty="0" smtClean="0">
                <a:ea typeface="ＭＳ Ｐゴシック" charset="0"/>
                <a:cs typeface="ＭＳ Ｐゴシック" charset="0"/>
              </a:rPr>
              <a:t>Purpose Statements</a:t>
            </a:r>
            <a:endParaRPr lang="en-US" dirty="0">
              <a:ea typeface="ＭＳ Ｐゴシック" charset="0"/>
              <a:cs typeface="ＭＳ Ｐゴシック" charset="0"/>
            </a:endParaRPr>
          </a:p>
        </p:txBody>
      </p:sp>
      <p:sp>
        <p:nvSpPr>
          <p:cNvPr id="86019" name="Rectangle 3"/>
          <p:cNvSpPr>
            <a:spLocks noGrp="1" noChangeArrowheads="1"/>
          </p:cNvSpPr>
          <p:nvPr>
            <p:ph type="body" idx="1"/>
          </p:nvPr>
        </p:nvSpPr>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5012836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304800"/>
            <a:ext cx="7772400" cy="1143000"/>
          </a:xfrm>
        </p:spPr>
        <p:txBody>
          <a:bodyPr/>
          <a:lstStyle/>
          <a:p>
            <a:pPr eaLnBrk="1" hangingPunct="1"/>
            <a:r>
              <a:rPr lang="en-US" sz="4000" dirty="0">
                <a:ea typeface="ＭＳ Ｐゴシック" charset="0"/>
                <a:cs typeface="ＭＳ Ｐゴシック" charset="0"/>
              </a:rPr>
              <a:t> Writing </a:t>
            </a:r>
            <a:r>
              <a:rPr lang="en-US" sz="4000" dirty="0" smtClean="0">
                <a:ea typeface="ＭＳ Ｐゴシック" charset="0"/>
                <a:cs typeface="ＭＳ Ｐゴシック" charset="0"/>
              </a:rPr>
              <a:t>Purpose Statements</a:t>
            </a:r>
            <a:endParaRPr lang="en-US" sz="4000" dirty="0">
              <a:ea typeface="ＭＳ Ｐゴシック" charset="0"/>
              <a:cs typeface="ＭＳ Ｐゴシック" charset="0"/>
            </a:endParaRPr>
          </a:p>
        </p:txBody>
      </p:sp>
      <p:sp>
        <p:nvSpPr>
          <p:cNvPr id="88067" name="Rectangle 3"/>
          <p:cNvSpPr>
            <a:spLocks noGrp="1" noChangeArrowheads="1"/>
          </p:cNvSpPr>
          <p:nvPr>
            <p:ph type="body" idx="1"/>
          </p:nvPr>
        </p:nvSpPr>
        <p:spPr>
          <a:xfrm>
            <a:off x="457200" y="1447800"/>
            <a:ext cx="8305800" cy="4876800"/>
          </a:xfrm>
        </p:spPr>
        <p:txBody>
          <a:bodyPr>
            <a:noAutofit/>
          </a:bodyPr>
          <a:lstStyle/>
          <a:p>
            <a:pPr eaLnBrk="1" hangingPunct="1"/>
            <a:r>
              <a:rPr lang="en-US" sz="2000" dirty="0">
                <a:ea typeface="ＭＳ Ｐゴシック" charset="0"/>
                <a:cs typeface="ＭＳ Ｐゴシック" charset="0"/>
              </a:rPr>
              <a:t>Write examples of </a:t>
            </a:r>
            <a:r>
              <a:rPr lang="en-US" sz="2000">
                <a:ea typeface="ＭＳ Ｐゴシック" charset="0"/>
                <a:cs typeface="ＭＳ Ｐゴシック" charset="0"/>
              </a:rPr>
              <a:t>your </a:t>
            </a:r>
            <a:r>
              <a:rPr lang="en-US" sz="2000" smtClean="0">
                <a:ea typeface="ＭＳ Ｐゴシック" charset="0"/>
                <a:cs typeface="ＭＳ Ｐゴシック" charset="0"/>
              </a:rPr>
              <a:t>purpose statement </a:t>
            </a:r>
            <a:r>
              <a:rPr lang="en-US" sz="2000" dirty="0">
                <a:ea typeface="ＭＳ Ｐゴシック" charset="0"/>
                <a:cs typeface="ＭＳ Ｐゴシック" charset="0"/>
              </a:rPr>
              <a:t>in qualitative form. </a:t>
            </a:r>
          </a:p>
          <a:p>
            <a:pPr eaLnBrk="1" hangingPunct="1"/>
            <a:r>
              <a:rPr lang="en-US" sz="2000" dirty="0">
                <a:ea typeface="ＭＳ Ｐゴシック" charset="0"/>
                <a:cs typeface="ＭＳ Ｐゴシック" charset="0"/>
              </a:rPr>
              <a:t>Begin each statement with the phrase </a:t>
            </a:r>
            <a:r>
              <a:rPr lang="en-US" sz="2000" i="1" dirty="0">
                <a:ea typeface="ＭＳ Ｐゴシック" charset="0"/>
                <a:cs typeface="ＭＳ Ｐゴシック" charset="0"/>
              </a:rPr>
              <a:t>The purpose of this study is </a:t>
            </a:r>
            <a:r>
              <a:rPr lang="en-US" sz="2000" dirty="0">
                <a:ea typeface="ＭＳ Ｐゴシック" charset="0"/>
                <a:cs typeface="ＭＳ Ｐゴシック" charset="0"/>
              </a:rPr>
              <a:t>….</a:t>
            </a:r>
          </a:p>
          <a:p>
            <a:pPr eaLnBrk="1" hangingPunct="1"/>
            <a:r>
              <a:rPr lang="en-US" sz="2000" dirty="0">
                <a:ea typeface="ＭＳ Ｐゴシック" charset="0"/>
                <a:cs typeface="ＭＳ Ｐゴシック" charset="0"/>
              </a:rPr>
              <a:t>Identify the appropriate basic elements of each question.</a:t>
            </a:r>
          </a:p>
          <a:p>
            <a:pPr lvl="1" eaLnBrk="1" hangingPunct="1"/>
            <a:r>
              <a:rPr lang="en-US" sz="2000" dirty="0">
                <a:ea typeface="ＭＳ Ｐゴシック" charset="0"/>
              </a:rPr>
              <a:t>What are the patterns and perspectives of a group, about something, in a setting?  </a:t>
            </a:r>
            <a:r>
              <a:rPr lang="en-US" sz="1600" dirty="0">
                <a:ea typeface="ＭＳ Ｐゴシック" charset="0"/>
              </a:rPr>
              <a:t> </a:t>
            </a:r>
          </a:p>
          <a:p>
            <a:pPr lvl="1" eaLnBrk="1" hangingPunct="1"/>
            <a:r>
              <a:rPr lang="en-US" sz="1800" dirty="0">
                <a:ea typeface="ＭＳ Ｐゴシック" charset="0"/>
              </a:rPr>
              <a:t> </a:t>
            </a:r>
            <a:r>
              <a:rPr lang="en-US" sz="2000" dirty="0">
                <a:ea typeface="ＭＳ Ｐゴシック" charset="0"/>
              </a:rPr>
              <a:t>[group; setting; topic]</a:t>
            </a:r>
            <a:endParaRPr lang="en-US" sz="1800" dirty="0">
              <a:ea typeface="ＭＳ Ｐゴシック" charset="0"/>
            </a:endParaRPr>
          </a:p>
          <a:p>
            <a:pPr eaLnBrk="1" hangingPunct="1"/>
            <a:r>
              <a:rPr lang="en-US" sz="2000" dirty="0">
                <a:ea typeface="ＭＳ Ｐゴシック" charset="0"/>
                <a:cs typeface="ＭＳ Ｐゴシック" charset="0"/>
              </a:rPr>
              <a:t>Discuss the following questions with your partner:  </a:t>
            </a:r>
          </a:p>
          <a:p>
            <a:pPr lvl="1" eaLnBrk="1" hangingPunct="1"/>
            <a:r>
              <a:rPr lang="en-US" sz="1800" dirty="0">
                <a:ea typeface="ＭＳ Ｐゴシック" charset="0"/>
              </a:rPr>
              <a:t>Is the question clear and understandable? </a:t>
            </a:r>
          </a:p>
          <a:p>
            <a:pPr lvl="1" eaLnBrk="1" hangingPunct="1"/>
            <a:r>
              <a:rPr lang="en-US" sz="1800" dirty="0">
                <a:ea typeface="ＭＳ Ｐゴシック" charset="0"/>
              </a:rPr>
              <a:t>Are all of the necessary elements present? </a:t>
            </a:r>
          </a:p>
          <a:p>
            <a:pPr lvl="1" eaLnBrk="1" hangingPunct="1"/>
            <a:r>
              <a:rPr lang="en-US" sz="1800" dirty="0">
                <a:ea typeface="ＭＳ Ｐゴシック" charset="0"/>
              </a:rPr>
              <a:t>Do the elements state what you want to know (is the question precise enough)? </a:t>
            </a:r>
          </a:p>
          <a:p>
            <a:pPr lvl="1" eaLnBrk="1" hangingPunct="1"/>
            <a:r>
              <a:rPr lang="en-US" sz="1800" dirty="0">
                <a:ea typeface="ＭＳ Ｐゴシック" charset="0"/>
              </a:rPr>
              <a:t>When you listen to someone else</a:t>
            </a:r>
            <a:r>
              <a:rPr lang="ja-JP" altLang="en-US" sz="1800" dirty="0">
                <a:ea typeface="ＭＳ Ｐゴシック" charset="0"/>
              </a:rPr>
              <a:t>’</a:t>
            </a:r>
            <a:r>
              <a:rPr lang="en-US" sz="1800" dirty="0">
                <a:ea typeface="ＭＳ Ｐゴシック" charset="0"/>
              </a:rPr>
              <a:t>s question does it seem like a good research project—why or why not?</a:t>
            </a:r>
            <a:r>
              <a:rPr lang="en-US" sz="1400" dirty="0">
                <a:latin typeface="Times-Roman" charset="0"/>
                <a:ea typeface="ＭＳ Ｐゴシック" charset="0"/>
              </a:rPr>
              <a:t> </a:t>
            </a:r>
          </a:p>
        </p:txBody>
      </p:sp>
    </p:spTree>
    <p:extLst>
      <p:ext uri="{BB962C8B-B14F-4D97-AF65-F5344CB8AC3E}">
        <p14:creationId xmlns:p14="http://schemas.microsoft.com/office/powerpoint/2010/main" val="18890069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learLakeOrig.psd                                              000C0C26Macintosh HD                   B93D4AFE:"/>
          <p:cNvPicPr>
            <a:picLocks noChangeAspect="1" noChangeArrowheads="1"/>
          </p:cNvPicPr>
          <p:nvPr/>
        </p:nvPicPr>
        <p:blipFill>
          <a:blip r:embed="rId3"/>
          <a:srcRect/>
          <a:stretch>
            <a:fillRect/>
          </a:stretch>
        </p:blipFill>
        <p:spPr bwMode="auto">
          <a:xfrm>
            <a:off x="1620838" y="1381125"/>
            <a:ext cx="5902325" cy="4094163"/>
          </a:xfrm>
          <a:prstGeom prst="rect">
            <a:avLst/>
          </a:prstGeom>
          <a:noFill/>
        </p:spPr>
      </p:pic>
      <p:sp>
        <p:nvSpPr>
          <p:cNvPr id="4099" name="Line 3"/>
          <p:cNvSpPr>
            <a:spLocks noChangeShapeType="1"/>
          </p:cNvSpPr>
          <p:nvPr/>
        </p:nvSpPr>
        <p:spPr bwMode="auto">
          <a:xfrm flipV="1">
            <a:off x="1447800" y="3276600"/>
            <a:ext cx="6248400" cy="304800"/>
          </a:xfrm>
          <a:prstGeom prst="line">
            <a:avLst/>
          </a:prstGeom>
          <a:noFill/>
          <a:ln w="28575">
            <a:solidFill>
              <a:schemeClr val="tx1"/>
            </a:solidFill>
            <a:round/>
            <a:headEnd/>
            <a:tailEnd/>
          </a:ln>
          <a:effectLst/>
        </p:spPr>
        <p:txBody>
          <a:bodyPr wrap="none" anchor="ctr">
            <a:prstTxWarp prst="textNoShape">
              <a:avLst/>
            </a:prstTxWarp>
          </a:bodyPr>
          <a:lstStyle/>
          <a:p>
            <a:endParaRPr lang="en-US" dirty="0">
              <a:latin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learLakeStraight.psd                                          000C0C26Macintosh HD                   B93D4AFE:"/>
          <p:cNvPicPr>
            <a:picLocks noChangeAspect="1" noChangeArrowheads="1"/>
          </p:cNvPicPr>
          <p:nvPr/>
        </p:nvPicPr>
        <p:blipFill>
          <a:blip r:embed="rId2"/>
          <a:srcRect/>
          <a:stretch>
            <a:fillRect/>
          </a:stretch>
        </p:blipFill>
        <p:spPr bwMode="auto">
          <a:xfrm>
            <a:off x="1828800" y="1600200"/>
            <a:ext cx="5486400" cy="3398838"/>
          </a:xfrm>
          <a:prstGeom prst="rect">
            <a:avLst/>
          </a:prstGeom>
          <a:noFill/>
          <a:scene3d>
            <a:camera prst="orthographicFront">
              <a:rot lat="0" lon="0" rev="21534000"/>
            </a:camera>
            <a:lightRig rig="threePt" dir="t"/>
          </a:scene3d>
        </p:spPr>
      </p:pic>
      <p:sp>
        <p:nvSpPr>
          <p:cNvPr id="6" name="Rectangle 5"/>
          <p:cNvSpPr/>
          <p:nvPr/>
        </p:nvSpPr>
        <p:spPr>
          <a:xfrm>
            <a:off x="1752600" y="1295400"/>
            <a:ext cx="56388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a:endParaRPr>
          </a:p>
        </p:txBody>
      </p:sp>
      <p:sp>
        <p:nvSpPr>
          <p:cNvPr id="8" name="Rectangle 7"/>
          <p:cNvSpPr/>
          <p:nvPr/>
        </p:nvSpPr>
        <p:spPr>
          <a:xfrm>
            <a:off x="1752600" y="4953000"/>
            <a:ext cx="56388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a:endParaRPr>
          </a:p>
        </p:txBody>
      </p:sp>
      <p:sp>
        <p:nvSpPr>
          <p:cNvPr id="9" name="Rectangle 8"/>
          <p:cNvSpPr/>
          <p:nvPr/>
        </p:nvSpPr>
        <p:spPr>
          <a:xfrm>
            <a:off x="1447800" y="1449686"/>
            <a:ext cx="457200" cy="358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a:endParaRPr>
          </a:p>
        </p:txBody>
      </p:sp>
      <p:sp>
        <p:nvSpPr>
          <p:cNvPr id="10" name="Rectangle 9"/>
          <p:cNvSpPr/>
          <p:nvPr/>
        </p:nvSpPr>
        <p:spPr>
          <a:xfrm>
            <a:off x="7239000" y="1601082"/>
            <a:ext cx="457200" cy="358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learLakeOrig.psd                                              000C0C26Macintosh HD                   B93D4AFE:"/>
          <p:cNvPicPr>
            <a:picLocks noChangeAspect="1" noChangeArrowheads="1"/>
          </p:cNvPicPr>
          <p:nvPr/>
        </p:nvPicPr>
        <p:blipFill>
          <a:blip r:embed="rId2"/>
          <a:srcRect/>
          <a:stretch>
            <a:fillRect/>
          </a:stretch>
        </p:blipFill>
        <p:spPr bwMode="auto">
          <a:xfrm>
            <a:off x="1620838" y="1381125"/>
            <a:ext cx="5902325" cy="4094163"/>
          </a:xfrm>
          <a:prstGeom prst="rect">
            <a:avLst/>
          </a:prstGeom>
          <a:noFill/>
        </p:spPr>
      </p:pic>
      <p:sp>
        <p:nvSpPr>
          <p:cNvPr id="5123" name="Text Box 3"/>
          <p:cNvSpPr txBox="1">
            <a:spLocks noChangeArrowheads="1"/>
          </p:cNvSpPr>
          <p:nvPr/>
        </p:nvSpPr>
        <p:spPr bwMode="auto">
          <a:xfrm>
            <a:off x="1447800" y="5562600"/>
            <a:ext cx="6248400" cy="36933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dirty="0">
                <a:latin typeface="Times"/>
              </a:rPr>
              <a:t>Buy a fence from Bob’s Fencing Supply</a:t>
            </a:r>
          </a:p>
        </p:txBody>
      </p:sp>
      <p:sp>
        <p:nvSpPr>
          <p:cNvPr id="5124" name="Text Box 4"/>
          <p:cNvSpPr txBox="1">
            <a:spLocks noChangeArrowheads="1"/>
          </p:cNvSpPr>
          <p:nvPr/>
        </p:nvSpPr>
        <p:spPr bwMode="auto">
          <a:xfrm>
            <a:off x="914400" y="457200"/>
            <a:ext cx="7543800" cy="64633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dirty="0">
                <a:latin typeface="Times"/>
              </a:rPr>
              <a:t>I know I got the horizon crooked but I couldn’t figure out how to get the tree and the clouds in without doing that.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499"/>
                                          </p:stCondLst>
                                        </p:cTn>
                                        <p:tgtEl>
                                          <p:spTgt spid="51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utoUpdateAnimBg="0"/>
      <p:bldP spid="5123" grpId="1" autoUpdateAnimBg="0"/>
      <p:bldP spid="512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t>Research</a:t>
            </a:r>
          </a:p>
        </p:txBody>
      </p:sp>
      <p:sp>
        <p:nvSpPr>
          <p:cNvPr id="6147" name="Rectangle 3"/>
          <p:cNvSpPr>
            <a:spLocks noGrp="1" noChangeArrowheads="1"/>
          </p:cNvSpPr>
          <p:nvPr>
            <p:ph type="body" idx="1"/>
          </p:nvPr>
        </p:nvSpPr>
        <p:spPr/>
        <p:txBody>
          <a:bodyPr/>
          <a:lstStyle/>
          <a:p>
            <a:r>
              <a:rPr lang="en-US" dirty="0"/>
              <a:t>Research is only a representation of </a:t>
            </a:r>
            <a:r>
              <a:rPr lang="en-US" dirty="0" smtClean="0"/>
              <a:t>reality.</a:t>
            </a:r>
            <a:endParaRPr lang="en-US" dirty="0"/>
          </a:p>
          <a:p>
            <a:r>
              <a:rPr lang="en-US" dirty="0"/>
              <a:t>Our job is to give the best representation we </a:t>
            </a:r>
            <a:r>
              <a:rPr lang="en-US" dirty="0" smtClean="0"/>
              <a:t>can.</a:t>
            </a:r>
            <a:endParaRPr lang="en-US" dirty="0"/>
          </a:p>
          <a:p>
            <a:r>
              <a:rPr lang="en-US" dirty="0"/>
              <a:t>Sometimes the data </a:t>
            </a:r>
            <a:r>
              <a:rPr lang="en-US" dirty="0" smtClean="0"/>
              <a:t>do not </a:t>
            </a:r>
            <a:r>
              <a:rPr lang="en-US" dirty="0"/>
              <a:t>all fit and we have to account for </a:t>
            </a:r>
            <a:r>
              <a:rPr lang="en-US" dirty="0" smtClean="0"/>
              <a:t>that.</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846138" y="1548804"/>
            <a:ext cx="2208212" cy="366712"/>
          </a:xfrm>
          <a:prstGeom prst="rect">
            <a:avLst/>
          </a:prstGeom>
          <a:noFill/>
          <a:ln w="9525">
            <a:noFill/>
            <a:miter lim="800000"/>
            <a:headEnd/>
            <a:tailEnd/>
          </a:ln>
          <a:effectLst/>
        </p:spPr>
        <p:txBody>
          <a:bodyPr wrap="none">
            <a:prstTxWarp prst="textNoShape">
              <a:avLst/>
            </a:prstTxWarp>
            <a:spAutoFit/>
          </a:bodyPr>
          <a:lstStyle/>
          <a:p>
            <a:r>
              <a:rPr lang="en-US" sz="1800" dirty="0">
                <a:latin typeface="Times"/>
              </a:rPr>
              <a:t>Generalizable results?</a:t>
            </a:r>
          </a:p>
        </p:txBody>
      </p:sp>
      <p:grpSp>
        <p:nvGrpSpPr>
          <p:cNvPr id="4" name="Group 3"/>
          <p:cNvGrpSpPr/>
          <p:nvPr/>
        </p:nvGrpSpPr>
        <p:grpSpPr>
          <a:xfrm>
            <a:off x="206375" y="1885949"/>
            <a:ext cx="3389313" cy="683022"/>
            <a:chOff x="206375" y="1885949"/>
            <a:chExt cx="3389313" cy="683022"/>
          </a:xfrm>
        </p:grpSpPr>
        <p:sp>
          <p:nvSpPr>
            <p:cNvPr id="13315" name="Text Box 3"/>
            <p:cNvSpPr txBox="1">
              <a:spLocks noChangeArrowheads="1"/>
            </p:cNvSpPr>
            <p:nvPr/>
          </p:nvSpPr>
          <p:spPr bwMode="auto">
            <a:xfrm>
              <a:off x="846138" y="2202258"/>
              <a:ext cx="2749550" cy="366713"/>
            </a:xfrm>
            <a:prstGeom prst="rect">
              <a:avLst/>
            </a:prstGeom>
            <a:noFill/>
            <a:ln w="9525">
              <a:noFill/>
              <a:miter lim="800000"/>
              <a:headEnd/>
              <a:tailEnd/>
            </a:ln>
            <a:effectLst/>
          </p:spPr>
          <p:txBody>
            <a:bodyPr wrap="none">
              <a:prstTxWarp prst="textNoShape">
                <a:avLst/>
              </a:prstTxWarp>
              <a:spAutoFit/>
            </a:bodyPr>
            <a:lstStyle/>
            <a:p>
              <a:r>
                <a:rPr lang="en-US" sz="1800" dirty="0">
                  <a:latin typeface="Times"/>
                </a:rPr>
                <a:t>Studying current situations?</a:t>
              </a:r>
            </a:p>
          </p:txBody>
        </p:sp>
        <p:sp>
          <p:nvSpPr>
            <p:cNvPr id="13320" name="Text Box 8"/>
            <p:cNvSpPr txBox="1">
              <a:spLocks noChangeArrowheads="1"/>
            </p:cNvSpPr>
            <p:nvPr/>
          </p:nvSpPr>
          <p:spPr bwMode="auto">
            <a:xfrm>
              <a:off x="206375" y="1885949"/>
              <a:ext cx="977900" cy="366713"/>
            </a:xfrm>
            <a:prstGeom prst="rect">
              <a:avLst/>
            </a:prstGeom>
            <a:noFill/>
            <a:ln w="9525">
              <a:noFill/>
              <a:miter lim="800000"/>
              <a:headEnd/>
              <a:tailEnd/>
            </a:ln>
            <a:effectLst/>
          </p:spPr>
          <p:txBody>
            <a:bodyPr wrap="none">
              <a:prstTxWarp prst="textNoShape">
                <a:avLst/>
              </a:prstTxWarp>
              <a:spAutoFit/>
            </a:bodyPr>
            <a:lstStyle/>
            <a:p>
              <a:r>
                <a:rPr lang="en-US" sz="1800" i="1" dirty="0">
                  <a:latin typeface="Times"/>
                </a:rPr>
                <a:t>If Yes…</a:t>
              </a:r>
            </a:p>
          </p:txBody>
        </p:sp>
      </p:grpSp>
      <p:grpSp>
        <p:nvGrpSpPr>
          <p:cNvPr id="3" name="Group 2"/>
          <p:cNvGrpSpPr/>
          <p:nvPr/>
        </p:nvGrpSpPr>
        <p:grpSpPr>
          <a:xfrm>
            <a:off x="5665788" y="896937"/>
            <a:ext cx="2057400" cy="1021438"/>
            <a:chOff x="5665788" y="896937"/>
            <a:chExt cx="2057400" cy="1021438"/>
          </a:xfrm>
        </p:grpSpPr>
        <p:sp>
          <p:nvSpPr>
            <p:cNvPr id="13321" name="Text Box 9"/>
            <p:cNvSpPr txBox="1">
              <a:spLocks noChangeArrowheads="1"/>
            </p:cNvSpPr>
            <p:nvPr/>
          </p:nvSpPr>
          <p:spPr bwMode="auto">
            <a:xfrm>
              <a:off x="5665788" y="896937"/>
              <a:ext cx="2057400" cy="366713"/>
            </a:xfrm>
            <a:prstGeom prst="rect">
              <a:avLst/>
            </a:prstGeom>
            <a:noFill/>
            <a:ln w="9525">
              <a:noFill/>
              <a:miter lim="800000"/>
              <a:headEnd/>
              <a:tailEnd/>
            </a:ln>
            <a:effectLst/>
          </p:spPr>
          <p:txBody>
            <a:bodyPr wrap="none">
              <a:prstTxWarp prst="textNoShape">
                <a:avLst/>
              </a:prstTxWarp>
              <a:spAutoFit/>
            </a:bodyPr>
            <a:lstStyle/>
            <a:p>
              <a:r>
                <a:rPr lang="en-US" sz="1800" i="1" dirty="0">
                  <a:latin typeface="Times"/>
                </a:rPr>
                <a:t>If No, you will do…</a:t>
              </a:r>
            </a:p>
          </p:txBody>
        </p:sp>
        <p:sp>
          <p:nvSpPr>
            <p:cNvPr id="13323" name="Text Box 11"/>
            <p:cNvSpPr txBox="1">
              <a:spLocks noChangeArrowheads="1"/>
            </p:cNvSpPr>
            <p:nvPr/>
          </p:nvSpPr>
          <p:spPr bwMode="auto">
            <a:xfrm>
              <a:off x="5665788" y="1549043"/>
              <a:ext cx="1729347" cy="369332"/>
            </a:xfrm>
            <a:prstGeom prst="rect">
              <a:avLst/>
            </a:prstGeom>
            <a:noFill/>
            <a:ln w="9525">
              <a:noFill/>
              <a:miter lim="800000"/>
              <a:headEnd/>
              <a:tailEnd/>
            </a:ln>
            <a:effectLst/>
          </p:spPr>
          <p:txBody>
            <a:bodyPr wrap="none">
              <a:prstTxWarp prst="textNoShape">
                <a:avLst/>
              </a:prstTxWarp>
              <a:spAutoFit/>
            </a:bodyPr>
            <a:lstStyle/>
            <a:p>
              <a:r>
                <a:rPr lang="en-US" sz="1800" dirty="0">
                  <a:latin typeface="Times"/>
                </a:rPr>
                <a:t>Action Research</a:t>
              </a:r>
            </a:p>
          </p:txBody>
        </p:sp>
      </p:grpSp>
      <p:sp>
        <p:nvSpPr>
          <p:cNvPr id="13324" name="Text Box 12"/>
          <p:cNvSpPr txBox="1">
            <a:spLocks noChangeArrowheads="1"/>
          </p:cNvSpPr>
          <p:nvPr/>
        </p:nvSpPr>
        <p:spPr bwMode="auto">
          <a:xfrm>
            <a:off x="5665788" y="2203768"/>
            <a:ext cx="1981200" cy="366713"/>
          </a:xfrm>
          <a:prstGeom prst="rect">
            <a:avLst/>
          </a:prstGeom>
          <a:noFill/>
          <a:ln w="9525">
            <a:noFill/>
            <a:miter lim="800000"/>
            <a:headEnd/>
            <a:tailEnd/>
          </a:ln>
          <a:effectLst/>
        </p:spPr>
        <p:txBody>
          <a:bodyPr wrap="none">
            <a:prstTxWarp prst="textNoShape">
              <a:avLst/>
            </a:prstTxWarp>
            <a:spAutoFit/>
          </a:bodyPr>
          <a:lstStyle/>
          <a:p>
            <a:r>
              <a:rPr lang="en-US" sz="1800" dirty="0">
                <a:latin typeface="Times"/>
              </a:rPr>
              <a:t>Historical Research</a:t>
            </a:r>
          </a:p>
        </p:txBody>
      </p:sp>
      <p:sp>
        <p:nvSpPr>
          <p:cNvPr id="13332" name="Text Box 20"/>
          <p:cNvSpPr txBox="1">
            <a:spLocks noChangeArrowheads="1"/>
          </p:cNvSpPr>
          <p:nvPr/>
        </p:nvSpPr>
        <p:spPr bwMode="auto">
          <a:xfrm>
            <a:off x="903288" y="892730"/>
            <a:ext cx="5197475"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latin typeface="Times"/>
              </a:rPr>
              <a:t>Are you interested in…</a:t>
            </a:r>
          </a:p>
        </p:txBody>
      </p:sp>
      <p:sp>
        <p:nvSpPr>
          <p:cNvPr id="2" name="Title 1"/>
          <p:cNvSpPr>
            <a:spLocks noGrp="1"/>
          </p:cNvSpPr>
          <p:nvPr>
            <p:ph type="title"/>
          </p:nvPr>
        </p:nvSpPr>
        <p:spPr>
          <a:xfrm>
            <a:off x="457200" y="-152400"/>
            <a:ext cx="8229600" cy="1143000"/>
          </a:xfrm>
        </p:spPr>
        <p:txBody>
          <a:bodyPr>
            <a:normAutofit/>
          </a:bodyPr>
          <a:lstStyle/>
          <a:p>
            <a:r>
              <a:rPr lang="en-US" sz="3600" dirty="0" smtClean="0"/>
              <a:t>Research Approaches</a:t>
            </a:r>
            <a:endParaRPr lang="en-US" sz="3600" dirty="0"/>
          </a:p>
        </p:txBody>
      </p:sp>
      <p:grpSp>
        <p:nvGrpSpPr>
          <p:cNvPr id="5" name="Group 4"/>
          <p:cNvGrpSpPr/>
          <p:nvPr/>
        </p:nvGrpSpPr>
        <p:grpSpPr>
          <a:xfrm>
            <a:off x="531813" y="2252662"/>
            <a:ext cx="4986337" cy="4148138"/>
            <a:chOff x="531813" y="2252662"/>
            <a:chExt cx="4986337" cy="4148138"/>
          </a:xfrm>
        </p:grpSpPr>
        <p:sp>
          <p:nvSpPr>
            <p:cNvPr id="13316" name="Text Box 4"/>
            <p:cNvSpPr txBox="1">
              <a:spLocks noChangeArrowheads="1"/>
            </p:cNvSpPr>
            <p:nvPr/>
          </p:nvSpPr>
          <p:spPr bwMode="auto">
            <a:xfrm>
              <a:off x="846138" y="2855713"/>
              <a:ext cx="4672012" cy="366712"/>
            </a:xfrm>
            <a:prstGeom prst="rect">
              <a:avLst/>
            </a:prstGeom>
            <a:noFill/>
            <a:ln w="9525">
              <a:noFill/>
              <a:miter lim="800000"/>
              <a:headEnd/>
              <a:tailEnd/>
            </a:ln>
            <a:effectLst/>
          </p:spPr>
          <p:txBody>
            <a:bodyPr wrap="none">
              <a:prstTxWarp prst="textNoShape">
                <a:avLst/>
              </a:prstTxWarp>
              <a:spAutoFit/>
            </a:bodyPr>
            <a:lstStyle/>
            <a:p>
              <a:r>
                <a:rPr lang="en-US" sz="1800" dirty="0">
                  <a:latin typeface="Times"/>
                </a:rPr>
                <a:t>Does a theoretical construct exist for your study?</a:t>
              </a:r>
            </a:p>
          </p:txBody>
        </p:sp>
        <p:sp>
          <p:nvSpPr>
            <p:cNvPr id="22" name="Line 10"/>
            <p:cNvSpPr>
              <a:spLocks noChangeShapeType="1"/>
            </p:cNvSpPr>
            <p:nvPr/>
          </p:nvSpPr>
          <p:spPr bwMode="auto">
            <a:xfrm>
              <a:off x="531813" y="2252662"/>
              <a:ext cx="0" cy="4148138"/>
            </a:xfrm>
            <a:prstGeom prst="line">
              <a:avLst/>
            </a:prstGeom>
            <a:noFill/>
            <a:ln w="22225">
              <a:solidFill>
                <a:schemeClr val="tx1"/>
              </a:solidFill>
              <a:round/>
              <a:headEnd/>
              <a:tailEnd type="stealth" w="med" len="med"/>
            </a:ln>
            <a:effectLst/>
          </p:spPr>
          <p:txBody>
            <a:bodyPr wrap="none" anchor="ctr">
              <a:prstTxWarp prst="textNoShape">
                <a:avLst/>
              </a:prstTxWarp>
            </a:bodyPr>
            <a:lstStyle/>
            <a:p>
              <a:endParaRPr lang="en-US" dirty="0">
                <a:latin typeface="Times"/>
              </a:endParaRPr>
            </a:p>
          </p:txBody>
        </p:sp>
      </p:grpSp>
    </p:spTree>
    <p:extLst>
      <p:ext uri="{BB962C8B-B14F-4D97-AF65-F5344CB8AC3E}">
        <p14:creationId xmlns:p14="http://schemas.microsoft.com/office/powerpoint/2010/main" val="425979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Theoretical Construct</a:t>
            </a:r>
          </a:p>
        </p:txBody>
      </p:sp>
      <p:sp>
        <p:nvSpPr>
          <p:cNvPr id="12291" name="Rectangle 3"/>
          <p:cNvSpPr>
            <a:spLocks noGrp="1" noChangeArrowheads="1"/>
          </p:cNvSpPr>
          <p:nvPr>
            <p:ph type="body" idx="1"/>
          </p:nvPr>
        </p:nvSpPr>
        <p:spPr/>
        <p:txBody>
          <a:bodyPr/>
          <a:lstStyle/>
          <a:p>
            <a:r>
              <a:rPr lang="en-US"/>
              <a:t>Sufficient evidence exists that a theory is defensible.</a:t>
            </a:r>
          </a:p>
          <a:p>
            <a:r>
              <a:rPr lang="en-US"/>
              <a:t>Usually attributable to a single author or group.</a:t>
            </a:r>
          </a:p>
          <a:p>
            <a:r>
              <a:rPr lang="en-US"/>
              <a:t>Outlines the parameters of the issue.</a:t>
            </a:r>
          </a:p>
          <a:p>
            <a:r>
              <a:rPr lang="en-US"/>
              <a:t>Outlines how the topic is usually investigated.</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223</TotalTime>
  <Words>1124</Words>
  <Application>Microsoft Macintosh PowerPoint</Application>
  <PresentationFormat>On-screen Show (4:3)</PresentationFormat>
  <Paragraphs>156</Paragraphs>
  <Slides>37</Slides>
  <Notes>11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4" baseType="lpstr">
      <vt:lpstr>Calibri</vt:lpstr>
      <vt:lpstr>ＭＳ Ｐゴシック</vt:lpstr>
      <vt:lpstr>Times</vt:lpstr>
      <vt:lpstr>Times-Roman</vt:lpstr>
      <vt:lpstr>Arial</vt:lpstr>
      <vt:lpstr>Office Theme</vt:lpstr>
      <vt:lpstr>Document</vt:lpstr>
      <vt:lpstr>Ed 555 Teacher As Researcher</vt:lpstr>
      <vt:lpstr>PowerPoint Presentation</vt:lpstr>
      <vt:lpstr>Research</vt:lpstr>
      <vt:lpstr>PowerPoint Presentation</vt:lpstr>
      <vt:lpstr>PowerPoint Presentation</vt:lpstr>
      <vt:lpstr>PowerPoint Presentation</vt:lpstr>
      <vt:lpstr>Research</vt:lpstr>
      <vt:lpstr>Research Approaches</vt:lpstr>
      <vt:lpstr>Theoretical Construct</vt:lpstr>
      <vt:lpstr>Research Approaches</vt:lpstr>
      <vt:lpstr>Forms of Qualitative Research in this class</vt:lpstr>
      <vt:lpstr>Research Bias</vt:lpstr>
      <vt:lpstr>Designing and Reporting Research</vt:lpstr>
      <vt:lpstr>Designing and Reporting Educational Research</vt:lpstr>
      <vt:lpstr>PowerPoint Presentation</vt:lpstr>
      <vt:lpstr>Why Do It This Way?</vt:lpstr>
      <vt:lpstr>PowerPoint Presentation</vt:lpstr>
      <vt:lpstr>Differences Between Quantitative and Qualitative Research</vt:lpstr>
      <vt:lpstr>It is not just numbers…</vt:lpstr>
      <vt:lpstr>Here is the big difference…</vt:lpstr>
      <vt:lpstr>PowerPoint Presentation</vt:lpstr>
      <vt:lpstr>Validity</vt:lpstr>
      <vt:lpstr>What does valid mean?</vt:lpstr>
      <vt:lpstr>Deductive Arguments Arguing from a true premise (general) to the specific</vt:lpstr>
      <vt:lpstr>Inductive Arguments Reasoning from the specific to the general</vt:lpstr>
      <vt:lpstr>What does valid mean?</vt:lpstr>
      <vt:lpstr>What does cogent mean?</vt:lpstr>
      <vt:lpstr>Research Comparison</vt:lpstr>
      <vt:lpstr>Does this mean that qualitative research is not valid?</vt:lpstr>
      <vt:lpstr>What does valid mean?</vt:lpstr>
      <vt:lpstr>PowerPoint Presentation</vt:lpstr>
      <vt:lpstr>Quantitative Research</vt:lpstr>
      <vt:lpstr>Quantitative Research</vt:lpstr>
      <vt:lpstr>Qualitative Research</vt:lpstr>
      <vt:lpstr>Qualitative Questions</vt:lpstr>
      <vt:lpstr>Examining Purpose Statements</vt:lpstr>
      <vt:lpstr> Writing Purpose Statements</vt:lpstr>
    </vt:vector>
  </TitlesOfParts>
  <Company>University of Portland</Company>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Carroll</dc:creator>
  <cp:lastModifiedBy>James Carroll</cp:lastModifiedBy>
  <cp:revision>25</cp:revision>
  <dcterms:created xsi:type="dcterms:W3CDTF">2010-09-06T18:38:43Z</dcterms:created>
  <dcterms:modified xsi:type="dcterms:W3CDTF">2017-06-26T14:48:49Z</dcterms:modified>
</cp:coreProperties>
</file>